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20"/>
  </p:notesMasterIdLst>
  <p:sldIdLst>
    <p:sldId id="256" r:id="rId2"/>
    <p:sldId id="339" r:id="rId3"/>
    <p:sldId id="347" r:id="rId4"/>
    <p:sldId id="334" r:id="rId5"/>
    <p:sldId id="352" r:id="rId6"/>
    <p:sldId id="368" r:id="rId7"/>
    <p:sldId id="367" r:id="rId8"/>
    <p:sldId id="267" r:id="rId9"/>
    <p:sldId id="370" r:id="rId10"/>
    <p:sldId id="363" r:id="rId11"/>
    <p:sldId id="364" r:id="rId12"/>
    <p:sldId id="366" r:id="rId13"/>
    <p:sldId id="354" r:id="rId14"/>
    <p:sldId id="262" r:id="rId15"/>
    <p:sldId id="344" r:id="rId16"/>
    <p:sldId id="369" r:id="rId17"/>
    <p:sldId id="350" r:id="rId18"/>
    <p:sldId id="362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Bebas Neue" panose="020B0606020202050201" pitchFamily="34" charset="0"/>
      <p:regular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Montserrat Medium" panose="000006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F5EB49-2F96-44F0-B9BF-B01A290E46E1}">
  <a:tblStyle styleId="{61F5EB49-2F96-44F0-B9BF-B01A290E46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50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893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451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83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b37d1f1062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b37d1f1062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55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4e77840e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4e77840e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755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34c337b1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534c337b14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006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34c337b1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534c337b14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67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24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534c337b1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534c337b1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0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37d1f106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37d1f106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9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905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534c337b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534c337b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73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34c337b1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534c337b14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0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34c337b1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534c337b14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1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37d1f10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37d1f10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37d1f10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37d1f10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2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 flipH="1">
            <a:off x="-6008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/>
          <p:nvPr/>
        </p:nvSpPr>
        <p:spPr>
          <a:xfrm rot="10800000">
            <a:off x="-2010349" y="455187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6484914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7421938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BLANK_1_1_1_1_3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0000" y="680250"/>
            <a:ext cx="4655700" cy="17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437350"/>
            <a:ext cx="35124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2">
            <a:alphaModFix/>
          </a:blip>
          <a:srcRect r="32432" b="55452"/>
          <a:stretch/>
        </p:blipFill>
        <p:spPr>
          <a:xfrm flipH="1">
            <a:off x="0" y="3886201"/>
            <a:ext cx="27694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flipH="1">
            <a:off x="7798375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2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3"/>
          </p:nvPr>
        </p:nvSpPr>
        <p:spPr>
          <a:xfrm>
            <a:off x="720025" y="2016625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4"/>
          </p:nvPr>
        </p:nvSpPr>
        <p:spPr>
          <a:xfrm>
            <a:off x="4572000" y="3273600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6476076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7413100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254650" y="388225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/>
          </a:blip>
          <a:srcRect l="72413" r="4468"/>
          <a:stretch/>
        </p:blipFill>
        <p:spPr>
          <a:xfrm rot="-5400000">
            <a:off x="1954550" y="3247507"/>
            <a:ext cx="1044801" cy="32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1828914" y="1429163"/>
            <a:ext cx="48618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2"/>
          </p:nvPr>
        </p:nvSpPr>
        <p:spPr>
          <a:xfrm>
            <a:off x="1828924" y="3001688"/>
            <a:ext cx="48618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3"/>
          </p:nvPr>
        </p:nvSpPr>
        <p:spPr>
          <a:xfrm>
            <a:off x="1828925" y="1796338"/>
            <a:ext cx="4861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"/>
          </p:nvPr>
        </p:nvSpPr>
        <p:spPr>
          <a:xfrm>
            <a:off x="1828925" y="3369700"/>
            <a:ext cx="4861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2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3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4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5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 idx="2"/>
          </p:nvPr>
        </p:nvSpPr>
        <p:spPr>
          <a:xfrm>
            <a:off x="1950450" y="1373575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1"/>
          </p:nvPr>
        </p:nvSpPr>
        <p:spPr>
          <a:xfrm>
            <a:off x="1950460" y="1637525"/>
            <a:ext cx="524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3"/>
          </p:nvPr>
        </p:nvSpPr>
        <p:spPr>
          <a:xfrm>
            <a:off x="1950450" y="2429975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4"/>
          </p:nvPr>
        </p:nvSpPr>
        <p:spPr>
          <a:xfrm>
            <a:off x="1950460" y="2693975"/>
            <a:ext cx="524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5"/>
          </p:nvPr>
        </p:nvSpPr>
        <p:spPr>
          <a:xfrm>
            <a:off x="1950450" y="3486425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6"/>
          </p:nvPr>
        </p:nvSpPr>
        <p:spPr>
          <a:xfrm>
            <a:off x="1950460" y="3750425"/>
            <a:ext cx="524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>
            <a:off x="6637314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/>
          <p:nvPr/>
        </p:nvSpPr>
        <p:spPr>
          <a:xfrm rot="10800000" flipH="1">
            <a:off x="7574338" y="455187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>
            <a:off x="-158408" y="-5087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 flipH="1">
            <a:off x="-2162749" y="-33793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62" r:id="rId4"/>
    <p:sldLayoutId id="2147483666" r:id="rId5"/>
    <p:sldLayoutId id="2147483667" r:id="rId6"/>
    <p:sldLayoutId id="2147483668" r:id="rId7"/>
    <p:sldLayoutId id="2147483669" r:id="rId8"/>
    <p:sldLayoutId id="2147483681" r:id="rId9"/>
    <p:sldLayoutId id="2147483683" r:id="rId10"/>
    <p:sldLayoutId id="2147483688" r:id="rId11"/>
    <p:sldLayoutId id="2147483690" r:id="rId12"/>
    <p:sldLayoutId id="214748369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ctrTitle"/>
          </p:nvPr>
        </p:nvSpPr>
        <p:spPr>
          <a:xfrm>
            <a:off x="330600" y="740535"/>
            <a:ext cx="5294700" cy="25380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it-IT" sz="3000" kern="1200" dirty="0">
                <a:ea typeface="+mj-ea"/>
                <a:cs typeface="+mj-cs"/>
                <a:sym typeface="Arial"/>
              </a:rPr>
              <a:t>Valutazione empirica sull’efficacia del </a:t>
            </a:r>
            <a:br>
              <a:rPr lang="it-IT" sz="3000" kern="1200" dirty="0">
                <a:ea typeface="+mj-ea"/>
                <a:cs typeface="+mj-cs"/>
                <a:sym typeface="Arial"/>
              </a:rPr>
            </a:br>
            <a:r>
              <a:rPr lang="it-IT" sz="3000" kern="1200" dirty="0">
                <a:ea typeface="+mj-ea"/>
                <a:cs typeface="+mj-cs"/>
                <a:sym typeface="Arial"/>
              </a:rPr>
              <a:t>Test-</a:t>
            </a:r>
            <a:r>
              <a:rPr lang="it-IT" sz="3000" kern="1200" dirty="0" err="1">
                <a:ea typeface="+mj-ea"/>
                <a:cs typeface="+mj-cs"/>
                <a:sym typeface="Arial"/>
              </a:rPr>
              <a:t>Driven</a:t>
            </a:r>
            <a:r>
              <a:rPr lang="it-IT" sz="3000" kern="1200" dirty="0">
                <a:ea typeface="+mj-ea"/>
                <a:cs typeface="+mj-cs"/>
                <a:sym typeface="Arial"/>
              </a:rPr>
              <a:t> Development per sistemi embedded</a:t>
            </a:r>
            <a:endParaRPr sz="3000" kern="1200" dirty="0">
              <a:ea typeface="+mj-ea"/>
              <a:cs typeface="+mj-cs"/>
              <a:sym typeface="Arial"/>
            </a:endParaRPr>
          </a:p>
        </p:txBody>
      </p:sp>
      <p:sp>
        <p:nvSpPr>
          <p:cNvPr id="366" name="Google Shape;366;p53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2DFA7AF-5377-4BCE-CD02-A28BB8864580}"/>
              </a:ext>
            </a:extLst>
          </p:cNvPr>
          <p:cNvSpPr txBox="1">
            <a:spLocks/>
          </p:cNvSpPr>
          <p:nvPr/>
        </p:nvSpPr>
        <p:spPr>
          <a:xfrm>
            <a:off x="452163" y="3841282"/>
            <a:ext cx="5440974" cy="369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0"/>
              </a:spcBef>
              <a:buClr>
                <a:srgbClr val="191919"/>
              </a:buClr>
              <a:buSzPts val="5200"/>
            </a:pPr>
            <a:r>
              <a:rPr lang="it-IT" sz="1200" dirty="0">
                <a:solidFill>
                  <a:schemeClr val="dk2"/>
                </a:solidFill>
                <a:latin typeface="Montserrat ExtraBold"/>
                <a:sym typeface="Montserrat ExtraBold"/>
              </a:rPr>
              <a:t>Relatori: Prof. Giuseppe Scanniello, Prof. Simone Romano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E28FD595-7492-F97B-F247-0764CBF517E3}"/>
              </a:ext>
            </a:extLst>
          </p:cNvPr>
          <p:cNvSpPr txBox="1">
            <a:spLocks/>
          </p:cNvSpPr>
          <p:nvPr/>
        </p:nvSpPr>
        <p:spPr>
          <a:xfrm>
            <a:off x="452163" y="4210559"/>
            <a:ext cx="5440974" cy="369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rgbClr val="191919"/>
              </a:buClr>
              <a:buSzPts val="5200"/>
            </a:pPr>
            <a:r>
              <a:rPr lang="it-IT" sz="1200" dirty="0">
                <a:solidFill>
                  <a:schemeClr val="dk2"/>
                </a:solidFill>
                <a:latin typeface="Montserrat ExtraBold"/>
                <a:sym typeface="Montserrat ExtraBold"/>
              </a:rPr>
              <a:t>Candidato: Michelangelo Esposito - 0522500982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2E55743-46BD-3E96-6D44-5C6FD90BA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362" y="2554142"/>
            <a:ext cx="1548932" cy="154893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A04D445-ED03-22F9-86F9-35A363FB6054}"/>
              </a:ext>
            </a:extLst>
          </p:cNvPr>
          <p:cNvSpPr txBox="1">
            <a:spLocks/>
          </p:cNvSpPr>
          <p:nvPr/>
        </p:nvSpPr>
        <p:spPr>
          <a:xfrm>
            <a:off x="1851513" y="4770824"/>
            <a:ext cx="5440974" cy="369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191919"/>
              </a:buClr>
              <a:buSzPts val="5200"/>
            </a:pPr>
            <a:r>
              <a:rPr lang="it-IT" sz="1200" dirty="0">
                <a:solidFill>
                  <a:schemeClr val="dk2"/>
                </a:solidFill>
                <a:latin typeface="Montserrat ExtraBold"/>
                <a:sym typeface="Montserrat ExtraBold"/>
              </a:rPr>
              <a:t>Anno accademico 2021/2022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FC6BC058-846C-459E-1473-B95A1D9C5A1F}"/>
              </a:ext>
            </a:extLst>
          </p:cNvPr>
          <p:cNvSpPr/>
          <p:nvPr/>
        </p:nvSpPr>
        <p:spPr>
          <a:xfrm>
            <a:off x="5424728" y="1776413"/>
            <a:ext cx="3325812" cy="300990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0237F2-B718-05BD-F4E6-3A3FC0068C10}"/>
              </a:ext>
            </a:extLst>
          </p:cNvPr>
          <p:cNvSpPr/>
          <p:nvPr/>
        </p:nvSpPr>
        <p:spPr>
          <a:xfrm>
            <a:off x="393460" y="1776413"/>
            <a:ext cx="4891773" cy="233984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</a:t>
            </a:r>
            <a:endParaRPr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CB6A4DE-6688-C6ED-E00D-F5F1F10A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5" y="1994544"/>
            <a:ext cx="2306928" cy="202121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361BB7-56BB-537C-B22F-877240D28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158" y="1995257"/>
            <a:ext cx="2306928" cy="20205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A54F2A7-08EA-367E-80E3-9705AEB23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093" y="3418826"/>
            <a:ext cx="3098131" cy="129750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F1E8B0A-F4A5-09EA-7E8D-A86468F3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093" y="1864801"/>
            <a:ext cx="3090470" cy="1297508"/>
          </a:xfrm>
          <a:prstGeom prst="rect">
            <a:avLst/>
          </a:prstGeom>
        </p:spPr>
      </p:pic>
      <p:sp>
        <p:nvSpPr>
          <p:cNvPr id="32" name="Google Shape;572;p67">
            <a:extLst>
              <a:ext uri="{FF2B5EF4-FFF2-40B4-BE49-F238E27FC236}">
                <a16:creationId xmlns:a16="http://schemas.microsoft.com/office/drawing/2014/main" id="{8556B0DA-1F44-F851-3456-040E8D4837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61786" y="1324313"/>
            <a:ext cx="1428737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 ExtraBold" panose="00000900000000000000" pitchFamily="2" charset="0"/>
              </a:rPr>
              <a:t>Box plot</a:t>
            </a:r>
            <a:endParaRPr sz="2000" dirty="0">
              <a:latin typeface="Montserrat ExtraBold" panose="00000900000000000000" pitchFamily="2" charset="0"/>
            </a:endParaRPr>
          </a:p>
        </p:txBody>
      </p:sp>
      <p:sp>
        <p:nvSpPr>
          <p:cNvPr id="33" name="Google Shape;572;p67">
            <a:extLst>
              <a:ext uri="{FF2B5EF4-FFF2-40B4-BE49-F238E27FC236}">
                <a16:creationId xmlns:a16="http://schemas.microsoft.com/office/drawing/2014/main" id="{049DD0B7-EEFC-59EF-969A-C73872345C46}"/>
              </a:ext>
            </a:extLst>
          </p:cNvPr>
          <p:cNvSpPr txBox="1">
            <a:spLocks/>
          </p:cNvSpPr>
          <p:nvPr/>
        </p:nvSpPr>
        <p:spPr>
          <a:xfrm>
            <a:off x="6221876" y="1324313"/>
            <a:ext cx="1824904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it-IT" sz="2000" dirty="0" err="1">
                <a:latin typeface="Montserrat ExtraBold" panose="00000900000000000000" pitchFamily="2" charset="0"/>
              </a:rPr>
              <a:t>Forest</a:t>
            </a:r>
            <a:r>
              <a:rPr lang="it-IT" sz="2000" dirty="0">
                <a:latin typeface="Montserrat ExtraBold" panose="00000900000000000000" pitchFamily="2" charset="0"/>
              </a:rPr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1253996809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- QUESTIONARI</a:t>
            </a:r>
            <a:endParaRPr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6C7DA3-EFE0-5D88-B6A6-0742CF1752A1}"/>
              </a:ext>
            </a:extLst>
          </p:cNvPr>
          <p:cNvSpPr/>
          <p:nvPr/>
        </p:nvSpPr>
        <p:spPr>
          <a:xfrm>
            <a:off x="425276" y="1017725"/>
            <a:ext cx="8297863" cy="375906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BA404B-5AC0-1EA9-7844-0D97E046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96" y="1062534"/>
            <a:ext cx="7553459" cy="17842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C675BA-AAA2-3984-4D51-B0350CAB7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95" y="2928675"/>
            <a:ext cx="7553459" cy="1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7795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369DE3D-AFE3-AFDE-B931-9589AC22F6B7}"/>
              </a:ext>
            </a:extLst>
          </p:cNvPr>
          <p:cNvSpPr/>
          <p:nvPr/>
        </p:nvSpPr>
        <p:spPr>
          <a:xfrm>
            <a:off x="6038849" y="2382975"/>
            <a:ext cx="2667000" cy="223982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- INTERVISTE</a:t>
            </a:r>
            <a:endParaRPr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650D353-D0E0-2FC2-52EE-9F7F6A903D9B}"/>
              </a:ext>
            </a:extLst>
          </p:cNvPr>
          <p:cNvSpPr/>
          <p:nvPr/>
        </p:nvSpPr>
        <p:spPr>
          <a:xfrm>
            <a:off x="6134098" y="2476500"/>
            <a:ext cx="2476500" cy="83541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6C7DA3-EFE0-5D88-B6A6-0742CF1752A1}"/>
              </a:ext>
            </a:extLst>
          </p:cNvPr>
          <p:cNvSpPr/>
          <p:nvPr/>
        </p:nvSpPr>
        <p:spPr>
          <a:xfrm>
            <a:off x="438151" y="2382975"/>
            <a:ext cx="2667000" cy="223982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678D249-164A-7DFD-FAF2-84E30E5F4259}"/>
              </a:ext>
            </a:extLst>
          </p:cNvPr>
          <p:cNvSpPr/>
          <p:nvPr/>
        </p:nvSpPr>
        <p:spPr>
          <a:xfrm>
            <a:off x="3263898" y="2382975"/>
            <a:ext cx="2667000" cy="223982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Google Shape;971;p81">
            <a:extLst>
              <a:ext uri="{FF2B5EF4-FFF2-40B4-BE49-F238E27FC236}">
                <a16:creationId xmlns:a16="http://schemas.microsoft.com/office/drawing/2014/main" id="{2109C9CB-31F2-3492-ADD5-B16435365031}"/>
              </a:ext>
            </a:extLst>
          </p:cNvPr>
          <p:cNvSpPr txBox="1"/>
          <p:nvPr/>
        </p:nvSpPr>
        <p:spPr>
          <a:xfrm flipH="1">
            <a:off x="438151" y="1648887"/>
            <a:ext cx="26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Apprendimento </a:t>
            </a:r>
          </a:p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TDD</a:t>
            </a:r>
          </a:p>
        </p:txBody>
      </p:sp>
      <p:sp>
        <p:nvSpPr>
          <p:cNvPr id="9" name="Google Shape;971;p81">
            <a:extLst>
              <a:ext uri="{FF2B5EF4-FFF2-40B4-BE49-F238E27FC236}">
                <a16:creationId xmlns:a16="http://schemas.microsoft.com/office/drawing/2014/main" id="{4EF192DD-D8FE-55F1-8896-C8F88490C406}"/>
              </a:ext>
            </a:extLst>
          </p:cNvPr>
          <p:cNvSpPr txBox="1"/>
          <p:nvPr/>
        </p:nvSpPr>
        <p:spPr>
          <a:xfrm flipH="1">
            <a:off x="3238500" y="1648887"/>
            <a:ext cx="26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TDD per sistemi embedded</a:t>
            </a:r>
          </a:p>
        </p:txBody>
      </p:sp>
      <p:sp>
        <p:nvSpPr>
          <p:cNvPr id="10" name="Google Shape;971;p81">
            <a:extLst>
              <a:ext uri="{FF2B5EF4-FFF2-40B4-BE49-F238E27FC236}">
                <a16:creationId xmlns:a16="http://schemas.microsoft.com/office/drawing/2014/main" id="{456475A4-A960-2A9E-A981-9130F2C73F24}"/>
              </a:ext>
            </a:extLst>
          </p:cNvPr>
          <p:cNvSpPr txBox="1"/>
          <p:nvPr/>
        </p:nvSpPr>
        <p:spPr>
          <a:xfrm flipH="1">
            <a:off x="6038849" y="1648887"/>
            <a:ext cx="26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Deployment </a:t>
            </a:r>
          </a:p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hardware</a:t>
            </a:r>
          </a:p>
        </p:txBody>
      </p:sp>
      <p:sp>
        <p:nvSpPr>
          <p:cNvPr id="13" name="Google Shape;592;p68">
            <a:extLst>
              <a:ext uri="{FF2B5EF4-FFF2-40B4-BE49-F238E27FC236}">
                <a16:creationId xmlns:a16="http://schemas.microsoft.com/office/drawing/2014/main" id="{F45D61FF-0706-D8B8-7A96-E3C04A75C687}"/>
              </a:ext>
            </a:extLst>
          </p:cNvPr>
          <p:cNvSpPr txBox="1">
            <a:spLocks/>
          </p:cNvSpPr>
          <p:nvPr/>
        </p:nvSpPr>
        <p:spPr>
          <a:xfrm>
            <a:off x="6226174" y="2577037"/>
            <a:ext cx="2292348" cy="7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“Nice to see it run and test by yourself with hardware and with the sensors”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7E747E3-FDB0-CEF5-3602-452E23F72AFE}"/>
              </a:ext>
            </a:extLst>
          </p:cNvPr>
          <p:cNvSpPr/>
          <p:nvPr/>
        </p:nvSpPr>
        <p:spPr>
          <a:xfrm>
            <a:off x="6134099" y="3508111"/>
            <a:ext cx="2476500" cy="101943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Google Shape;592;p68">
            <a:extLst>
              <a:ext uri="{FF2B5EF4-FFF2-40B4-BE49-F238E27FC236}">
                <a16:creationId xmlns:a16="http://schemas.microsoft.com/office/drawing/2014/main" id="{AD4BB669-65B6-1AF7-696F-765F9B3947BB}"/>
              </a:ext>
            </a:extLst>
          </p:cNvPr>
          <p:cNvSpPr txBox="1">
            <a:spLocks/>
          </p:cNvSpPr>
          <p:nvPr/>
        </p:nvSpPr>
        <p:spPr>
          <a:xfrm>
            <a:off x="6226174" y="3539861"/>
            <a:ext cx="2292349" cy="8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“Really cool to implement because I wanted to see it in action on real hardware.”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60D4F89-67FD-3918-24AE-95724B57FF2E}"/>
              </a:ext>
            </a:extLst>
          </p:cNvPr>
          <p:cNvSpPr/>
          <p:nvPr/>
        </p:nvSpPr>
        <p:spPr>
          <a:xfrm>
            <a:off x="3365500" y="3686436"/>
            <a:ext cx="2482850" cy="8157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Google Shape;592;p68">
            <a:extLst>
              <a:ext uri="{FF2B5EF4-FFF2-40B4-BE49-F238E27FC236}">
                <a16:creationId xmlns:a16="http://schemas.microsoft.com/office/drawing/2014/main" id="{F785D575-B12C-64D9-149D-7BF0A2C19296}"/>
              </a:ext>
            </a:extLst>
          </p:cNvPr>
          <p:cNvSpPr txBox="1">
            <a:spLocks/>
          </p:cNvSpPr>
          <p:nvPr/>
        </p:nvSpPr>
        <p:spPr>
          <a:xfrm>
            <a:off x="3511551" y="3644097"/>
            <a:ext cx="2292349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“(TDD)</a:t>
            </a:r>
            <a:r>
              <a:rPr lang="en-US" dirty="0"/>
              <a:t> </a:t>
            </a:r>
            <a:r>
              <a:rPr lang="en-US" sz="1200" i="1" dirty="0">
                <a:latin typeface="Montserrat Medium" panose="00000600000000000000" pitchFamily="2" charset="0"/>
              </a:rPr>
              <a:t>can be very helpful with more complex systems”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51F859B-A1B4-D978-D40B-3B3E0A13B0C3}"/>
              </a:ext>
            </a:extLst>
          </p:cNvPr>
          <p:cNvSpPr/>
          <p:nvPr/>
        </p:nvSpPr>
        <p:spPr>
          <a:xfrm>
            <a:off x="527052" y="2476500"/>
            <a:ext cx="2482850" cy="205104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Google Shape;592;p68">
            <a:extLst>
              <a:ext uri="{FF2B5EF4-FFF2-40B4-BE49-F238E27FC236}">
                <a16:creationId xmlns:a16="http://schemas.microsoft.com/office/drawing/2014/main" id="{149FE137-769C-138E-67E9-FB505573B394}"/>
              </a:ext>
            </a:extLst>
          </p:cNvPr>
          <p:cNvSpPr txBox="1">
            <a:spLocks/>
          </p:cNvSpPr>
          <p:nvPr/>
        </p:nvSpPr>
        <p:spPr>
          <a:xfrm>
            <a:off x="625477" y="2827861"/>
            <a:ext cx="2292349" cy="126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“It’s hard to think the other way around […] but I think TDD is very useful and if you are used to it, it can really improve your programming”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C60CDAF-0A8B-B132-603D-F71F25B7BC1F}"/>
              </a:ext>
            </a:extLst>
          </p:cNvPr>
          <p:cNvSpPr/>
          <p:nvPr/>
        </p:nvSpPr>
        <p:spPr>
          <a:xfrm>
            <a:off x="3365500" y="2490917"/>
            <a:ext cx="2482850" cy="103252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Google Shape;592;p68">
            <a:extLst>
              <a:ext uri="{FF2B5EF4-FFF2-40B4-BE49-F238E27FC236}">
                <a16:creationId xmlns:a16="http://schemas.microsoft.com/office/drawing/2014/main" id="{C3290F51-2AA9-12BE-036A-636100BB55A0}"/>
              </a:ext>
            </a:extLst>
          </p:cNvPr>
          <p:cNvSpPr txBox="1">
            <a:spLocks/>
          </p:cNvSpPr>
          <p:nvPr/>
        </p:nvSpPr>
        <p:spPr>
          <a:xfrm>
            <a:off x="3451223" y="2540924"/>
            <a:ext cx="2292349" cy="84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“TDD gives you immediate feedback which I feel is</a:t>
            </a:r>
            <a:br>
              <a:rPr lang="en-US" sz="1200" i="1" dirty="0">
                <a:latin typeface="Montserrat Medium" panose="00000600000000000000" pitchFamily="2" charset="0"/>
              </a:rPr>
            </a:br>
            <a:r>
              <a:rPr lang="en-US" sz="1200" i="1" dirty="0">
                <a:latin typeface="Montserrat Medium" panose="00000600000000000000" pitchFamily="2" charset="0"/>
              </a:rPr>
              <a:t>important for ES development.”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4773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93"/>
          <p:cNvSpPr/>
          <p:nvPr/>
        </p:nvSpPr>
        <p:spPr>
          <a:xfrm flipH="1">
            <a:off x="720025" y="1133925"/>
            <a:ext cx="766500" cy="76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35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9" name="Google Shape;1399;p93"/>
          <p:cNvSpPr txBox="1">
            <a:spLocks noGrp="1"/>
          </p:cNvSpPr>
          <p:nvPr>
            <p:ph type="subTitle" idx="1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RICERCATORI</a:t>
            </a:r>
            <a:endParaRPr dirty="0"/>
          </a:p>
        </p:txBody>
      </p:sp>
      <p:sp>
        <p:nvSpPr>
          <p:cNvPr id="1400" name="Google Shape;1400;p93"/>
          <p:cNvSpPr txBox="1">
            <a:spLocks noGrp="1"/>
          </p:cNvSpPr>
          <p:nvPr>
            <p:ph type="subTitle" idx="2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DOCENTI</a:t>
            </a:r>
            <a:endParaRPr dirty="0"/>
          </a:p>
        </p:txBody>
      </p:sp>
      <p:sp>
        <p:nvSpPr>
          <p:cNvPr id="1403" name="Google Shape;1403;p9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IMPLICAZIONI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4" name="Google Shape;1404;p93"/>
          <p:cNvSpPr/>
          <p:nvPr/>
        </p:nvSpPr>
        <p:spPr>
          <a:xfrm flipH="1">
            <a:off x="7657500" y="2378300"/>
            <a:ext cx="766500" cy="76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405" name="Google Shape;1405;p93"/>
          <p:cNvCxnSpPr>
            <a:stCxn id="1398" idx="2"/>
            <a:endCxn id="1399" idx="1"/>
          </p:cNvCxnSpPr>
          <p:nvPr/>
        </p:nvCxnSpPr>
        <p:spPr>
          <a:xfrm>
            <a:off x="1486525" y="1517175"/>
            <a:ext cx="786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93"/>
          <p:cNvCxnSpPr>
            <a:stCxn id="1404" idx="6"/>
            <a:endCxn id="1400" idx="3"/>
          </p:cNvCxnSpPr>
          <p:nvPr/>
        </p:nvCxnSpPr>
        <p:spPr>
          <a:xfrm rot="10800000">
            <a:off x="6870900" y="2761550"/>
            <a:ext cx="7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71;p110">
            <a:extLst>
              <a:ext uri="{FF2B5EF4-FFF2-40B4-BE49-F238E27FC236}">
                <a16:creationId xmlns:a16="http://schemas.microsoft.com/office/drawing/2014/main" id="{69EA5B1D-00C0-A182-AE78-E0119C63F70D}"/>
              </a:ext>
            </a:extLst>
          </p:cNvPr>
          <p:cNvSpPr txBox="1"/>
          <p:nvPr/>
        </p:nvSpPr>
        <p:spPr>
          <a:xfrm>
            <a:off x="1171019" y="2352262"/>
            <a:ext cx="3053139" cy="89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Sviluppatori esperti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Studi longitudinali</a:t>
            </a: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Google Shape;1771;p110">
            <a:extLst>
              <a:ext uri="{FF2B5EF4-FFF2-40B4-BE49-F238E27FC236}">
                <a16:creationId xmlns:a16="http://schemas.microsoft.com/office/drawing/2014/main" id="{96BF1579-D96C-2577-F236-7704DF2C5C3C}"/>
              </a:ext>
            </a:extLst>
          </p:cNvPr>
          <p:cNvSpPr txBox="1"/>
          <p:nvPr/>
        </p:nvSpPr>
        <p:spPr>
          <a:xfrm>
            <a:off x="5417154" y="3397811"/>
            <a:ext cx="3053139" cy="86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Insegnare TDD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Focus hardware</a:t>
            </a: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592;p68">
            <a:extLst>
              <a:ext uri="{FF2B5EF4-FFF2-40B4-BE49-F238E27FC236}">
                <a16:creationId xmlns:a16="http://schemas.microsoft.com/office/drawing/2014/main" id="{11693FC7-6AED-7E3E-9A3B-591984226D4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26462" y="1973624"/>
            <a:ext cx="4190692" cy="40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Replicare lo studio: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92;p68">
            <a:extLst>
              <a:ext uri="{FF2B5EF4-FFF2-40B4-BE49-F238E27FC236}">
                <a16:creationId xmlns:a16="http://schemas.microsoft.com/office/drawing/2014/main" id="{B65F7935-7A61-5DA7-F6A7-E95986989E88}"/>
              </a:ext>
            </a:extLst>
          </p:cNvPr>
          <p:cNvSpPr txBox="1">
            <a:spLocks/>
          </p:cNvSpPr>
          <p:nvPr/>
        </p:nvSpPr>
        <p:spPr>
          <a:xfrm>
            <a:off x="5417154" y="3061523"/>
            <a:ext cx="4190692" cy="40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it-IT" dirty="0"/>
              <a:t>Corsi universitari:</a:t>
            </a:r>
          </a:p>
          <a:p>
            <a:pPr marL="0" indent="0"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175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94488D3-2306-6335-4ABE-ED461C86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150" y="2305800"/>
            <a:ext cx="5869700" cy="531900"/>
          </a:xfrm>
        </p:spPr>
        <p:txBody>
          <a:bodyPr/>
          <a:lstStyle/>
          <a:p>
            <a:r>
              <a:rPr lang="it-IT" sz="3000" dirty="0"/>
              <a:t>Grazie per l’attenzione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/>
          <p:nvPr/>
        </p:nvSpPr>
        <p:spPr>
          <a:xfrm flipH="1">
            <a:off x="3167475" y="1609650"/>
            <a:ext cx="906600" cy="90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6" name="Google Shape;516;p65"/>
          <p:cNvSpPr/>
          <p:nvPr/>
        </p:nvSpPr>
        <p:spPr>
          <a:xfrm flipH="1">
            <a:off x="5069925" y="1609650"/>
            <a:ext cx="906600" cy="90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7" name="Google Shape;517;p65"/>
          <p:cNvSpPr txBox="1">
            <a:spLocks noGrp="1"/>
          </p:cNvSpPr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FASI DELLO STUDIO</a:t>
            </a:r>
            <a:endParaRPr dirty="0"/>
          </a:p>
        </p:txBody>
      </p:sp>
      <p:sp>
        <p:nvSpPr>
          <p:cNvPr id="518" name="Google Shape;518;p65"/>
          <p:cNvSpPr txBox="1"/>
          <p:nvPr/>
        </p:nvSpPr>
        <p:spPr>
          <a:xfrm flipH="1">
            <a:off x="6029275" y="1866225"/>
            <a:ext cx="2190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Definizione task sperimentali e interviste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9" name="Google Shape;519;p65"/>
          <p:cNvSpPr txBox="1"/>
          <p:nvPr/>
        </p:nvSpPr>
        <p:spPr>
          <a:xfrm flipH="1">
            <a:off x="6029246" y="1544300"/>
            <a:ext cx="219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DESIGN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0" name="Google Shape;520;p65"/>
          <p:cNvSpPr txBox="1"/>
          <p:nvPr/>
        </p:nvSpPr>
        <p:spPr>
          <a:xfrm>
            <a:off x="923856" y="1873900"/>
            <a:ext cx="2190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Lezioni frontali ed esercizi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1" name="Google Shape;521;p65"/>
          <p:cNvSpPr txBox="1"/>
          <p:nvPr/>
        </p:nvSpPr>
        <p:spPr>
          <a:xfrm>
            <a:off x="720050" y="1551325"/>
            <a:ext cx="239467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PREPARAZIONE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522" name="Google Shape;522;p65"/>
          <p:cNvCxnSpPr>
            <a:stCxn id="515" idx="2"/>
            <a:endCxn id="516" idx="6"/>
          </p:cNvCxnSpPr>
          <p:nvPr/>
        </p:nvCxnSpPr>
        <p:spPr>
          <a:xfrm>
            <a:off x="4074075" y="2062800"/>
            <a:ext cx="996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65"/>
          <p:cNvCxnSpPr>
            <a:stCxn id="516" idx="4"/>
            <a:endCxn id="524" idx="0"/>
          </p:cNvCxnSpPr>
          <p:nvPr/>
        </p:nvCxnSpPr>
        <p:spPr>
          <a:xfrm rot="5400000">
            <a:off x="4125894" y="2010831"/>
            <a:ext cx="892213" cy="190245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525" name="Google Shape;525;p65"/>
          <p:cNvCxnSpPr>
            <a:stCxn id="524" idx="2"/>
            <a:endCxn id="526" idx="6"/>
          </p:cNvCxnSpPr>
          <p:nvPr/>
        </p:nvCxnSpPr>
        <p:spPr>
          <a:xfrm>
            <a:off x="4074075" y="3861313"/>
            <a:ext cx="996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65"/>
          <p:cNvSpPr/>
          <p:nvPr/>
        </p:nvSpPr>
        <p:spPr>
          <a:xfrm flipH="1">
            <a:off x="3167475" y="3408163"/>
            <a:ext cx="906600" cy="90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6" name="Google Shape;526;p65"/>
          <p:cNvSpPr/>
          <p:nvPr/>
        </p:nvSpPr>
        <p:spPr>
          <a:xfrm flipH="1">
            <a:off x="5069925" y="3408163"/>
            <a:ext cx="906600" cy="90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7" name="Google Shape;527;p65"/>
          <p:cNvSpPr txBox="1"/>
          <p:nvPr/>
        </p:nvSpPr>
        <p:spPr>
          <a:xfrm flipH="1">
            <a:off x="6029275" y="3664738"/>
            <a:ext cx="2190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Estrazione metriche e valutazione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8" name="Google Shape;528;p65"/>
          <p:cNvSpPr txBox="1"/>
          <p:nvPr/>
        </p:nvSpPr>
        <p:spPr>
          <a:xfrm flipH="1">
            <a:off x="6029246" y="3071446"/>
            <a:ext cx="2190900" cy="67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RACCOLTA E ANALISI DATI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923856" y="3672413"/>
            <a:ext cx="2190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Implementazione task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0" name="Google Shape;530;p65"/>
          <p:cNvSpPr txBox="1"/>
          <p:nvPr/>
        </p:nvSpPr>
        <p:spPr>
          <a:xfrm>
            <a:off x="923825" y="2995538"/>
            <a:ext cx="2190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ESECUZIONE ESPERIMENTI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649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ttotitolo 14">
            <a:extLst>
              <a:ext uri="{FF2B5EF4-FFF2-40B4-BE49-F238E27FC236}">
                <a16:creationId xmlns:a16="http://schemas.microsoft.com/office/drawing/2014/main" id="{7810B4AB-AC59-1B2E-AEC2-C55FEE9AABF1}"/>
              </a:ext>
            </a:extLst>
          </p:cNvPr>
          <p:cNvSpPr txBox="1">
            <a:spLocks/>
          </p:cNvSpPr>
          <p:nvPr/>
        </p:nvSpPr>
        <p:spPr>
          <a:xfrm>
            <a:off x="1828925" y="1072438"/>
            <a:ext cx="3784084" cy="4007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latin typeface="Montserrat Medium" panose="00000600000000000000" pitchFamily="2" charset="0"/>
              </a:rPr>
              <a:t>Proposta da </a:t>
            </a:r>
            <a:r>
              <a:rPr lang="it-IT" b="1" dirty="0">
                <a:solidFill>
                  <a:schemeClr val="accent2"/>
                </a:solidFill>
                <a:latin typeface="Montserrat ExtraBold" panose="00000900000000000000" pitchFamily="2" charset="0"/>
              </a:rPr>
              <a:t>James W. </a:t>
            </a:r>
            <a:r>
              <a:rPr lang="it-IT" b="1" dirty="0" err="1">
                <a:solidFill>
                  <a:schemeClr val="accent2"/>
                </a:solidFill>
                <a:latin typeface="Montserrat ExtraBold" panose="00000900000000000000" pitchFamily="2" charset="0"/>
              </a:rPr>
              <a:t>Grenning</a:t>
            </a:r>
            <a:endParaRPr lang="it-IT" b="1" dirty="0">
              <a:solidFill>
                <a:schemeClr val="accent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4" name="Google Shape;571;p67">
            <a:extLst>
              <a:ext uri="{FF2B5EF4-FFF2-40B4-BE49-F238E27FC236}">
                <a16:creationId xmlns:a16="http://schemas.microsoft.com/office/drawing/2014/main" id="{41DF379B-2F5A-B5C7-19CA-F48DEA6300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TDD</a:t>
            </a:r>
            <a:endParaRPr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A5F392F-7F45-F824-9376-6E52E90B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976" y="1072438"/>
            <a:ext cx="2781300" cy="3350700"/>
          </a:xfrm>
          <a:prstGeom prst="rect">
            <a:avLst/>
          </a:prstGeom>
        </p:spPr>
      </p:pic>
      <p:sp>
        <p:nvSpPr>
          <p:cNvPr id="16" name="Sottotitolo 14">
            <a:extLst>
              <a:ext uri="{FF2B5EF4-FFF2-40B4-BE49-F238E27FC236}">
                <a16:creationId xmlns:a16="http://schemas.microsoft.com/office/drawing/2014/main" id="{D737C659-29D4-DCD1-0541-6E2B72CF1054}"/>
              </a:ext>
            </a:extLst>
          </p:cNvPr>
          <p:cNvSpPr txBox="1">
            <a:spLocks/>
          </p:cNvSpPr>
          <p:nvPr/>
        </p:nvSpPr>
        <p:spPr>
          <a:xfrm>
            <a:off x="1828925" y="1431165"/>
            <a:ext cx="4861800" cy="4007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latin typeface="Montserrat Medium" panose="00000600000000000000" pitchFamily="2" charset="0"/>
              </a:rPr>
              <a:t>Embedded TDD </a:t>
            </a:r>
            <a:r>
              <a:rPr lang="it-IT" dirty="0" err="1">
                <a:latin typeface="Montserrat Medium" panose="00000600000000000000" pitchFamily="2" charset="0"/>
              </a:rPr>
              <a:t>Cycle</a:t>
            </a:r>
            <a:r>
              <a:rPr lang="it-IT" dirty="0">
                <a:latin typeface="Montserrat Medium" panose="00000600000000000000" pitchFamily="2" charset="0"/>
              </a:rPr>
              <a:t>:</a:t>
            </a:r>
          </a:p>
        </p:txBody>
      </p:sp>
      <p:sp>
        <p:nvSpPr>
          <p:cNvPr id="17" name="Google Shape;1771;p110">
            <a:extLst>
              <a:ext uri="{FF2B5EF4-FFF2-40B4-BE49-F238E27FC236}">
                <a16:creationId xmlns:a16="http://schemas.microsoft.com/office/drawing/2014/main" id="{7A749EB8-0015-CB7B-E02A-A91DF542C670}"/>
              </a:ext>
            </a:extLst>
          </p:cNvPr>
          <p:cNvSpPr txBox="1"/>
          <p:nvPr/>
        </p:nvSpPr>
        <p:spPr>
          <a:xfrm>
            <a:off x="1749664" y="1762853"/>
            <a:ext cx="3942605" cy="201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Implementazione con TDD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Test di unità su hardware</a:t>
            </a:r>
          </a:p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Suite di accettazione su hardware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254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DATI</a:t>
            </a:r>
            <a:endParaRPr dirty="0"/>
          </a:p>
        </p:txBody>
      </p:sp>
      <p:sp>
        <p:nvSpPr>
          <p:cNvPr id="723" name="Google Shape;723;p72"/>
          <p:cNvSpPr txBox="1">
            <a:spLocks noGrp="1"/>
          </p:cNvSpPr>
          <p:nvPr>
            <p:ph type="subTitle" idx="4294967295"/>
          </p:nvPr>
        </p:nvSpPr>
        <p:spPr>
          <a:xfrm>
            <a:off x="1633575" y="1817830"/>
            <a:ext cx="1991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Statistiche descrittive</a:t>
            </a:r>
            <a:endParaRPr sz="1400" dirty="0"/>
          </a:p>
        </p:txBody>
      </p:sp>
      <p:sp>
        <p:nvSpPr>
          <p:cNvPr id="725" name="Google Shape;725;p72"/>
          <p:cNvSpPr txBox="1">
            <a:spLocks noGrp="1"/>
          </p:cNvSpPr>
          <p:nvPr>
            <p:ph type="subTitle" idx="4294967295"/>
          </p:nvPr>
        </p:nvSpPr>
        <p:spPr>
          <a:xfrm>
            <a:off x="5303495" y="1817830"/>
            <a:ext cx="242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Analisi tematica interviste</a:t>
            </a:r>
            <a:endParaRPr sz="1400" dirty="0"/>
          </a:p>
        </p:txBody>
      </p:sp>
      <p:sp>
        <p:nvSpPr>
          <p:cNvPr id="726" name="Google Shape;726;p72"/>
          <p:cNvSpPr/>
          <p:nvPr/>
        </p:nvSpPr>
        <p:spPr>
          <a:xfrm flipH="1">
            <a:off x="2245400" y="1060175"/>
            <a:ext cx="768000" cy="76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3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7" name="Google Shape;727;p72"/>
          <p:cNvSpPr/>
          <p:nvPr/>
        </p:nvSpPr>
        <p:spPr>
          <a:xfrm flipH="1">
            <a:off x="6130594" y="1060175"/>
            <a:ext cx="768000" cy="76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8" name="Google Shape;728;p72"/>
          <p:cNvSpPr/>
          <p:nvPr/>
        </p:nvSpPr>
        <p:spPr>
          <a:xfrm flipH="1">
            <a:off x="2245400" y="3759050"/>
            <a:ext cx="768000" cy="76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9" name="Google Shape;729;p72"/>
          <p:cNvSpPr/>
          <p:nvPr/>
        </p:nvSpPr>
        <p:spPr>
          <a:xfrm flipH="1">
            <a:off x="6130594" y="3759050"/>
            <a:ext cx="768000" cy="76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30" name="Google Shape;730;p72"/>
          <p:cNvCxnSpPr>
            <a:stCxn id="726" idx="6"/>
            <a:endCxn id="728" idx="6"/>
          </p:cNvCxnSpPr>
          <p:nvPr/>
        </p:nvCxnSpPr>
        <p:spPr>
          <a:xfrm>
            <a:off x="2245400" y="1444025"/>
            <a:ext cx="600" cy="2698800"/>
          </a:xfrm>
          <a:prstGeom prst="bentConnector3">
            <a:avLst>
              <a:gd name="adj1" fmla="val -136422952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731" name="Google Shape;731;p72"/>
          <p:cNvCxnSpPr>
            <a:stCxn id="728" idx="2"/>
            <a:endCxn id="729" idx="6"/>
          </p:cNvCxnSpPr>
          <p:nvPr/>
        </p:nvCxnSpPr>
        <p:spPr>
          <a:xfrm>
            <a:off x="3013400" y="4142900"/>
            <a:ext cx="3117300" cy="6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732" name="Google Shape;732;p72"/>
          <p:cNvCxnSpPr>
            <a:stCxn id="729" idx="2"/>
            <a:endCxn id="727" idx="2"/>
          </p:cNvCxnSpPr>
          <p:nvPr/>
        </p:nvCxnSpPr>
        <p:spPr>
          <a:xfrm rot="10800000" flipH="1">
            <a:off x="6898594" y="1444100"/>
            <a:ext cx="600" cy="2698800"/>
          </a:xfrm>
          <a:prstGeom prst="bentConnector3">
            <a:avLst>
              <a:gd name="adj1" fmla="val 141806214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33" name="Google Shape;733;p72"/>
          <p:cNvSpPr/>
          <p:nvPr/>
        </p:nvSpPr>
        <p:spPr>
          <a:xfrm>
            <a:off x="3955938" y="1955852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72"/>
          <p:cNvSpPr txBox="1">
            <a:spLocks noGrp="1"/>
          </p:cNvSpPr>
          <p:nvPr>
            <p:ph type="subTitle" idx="4294967295"/>
          </p:nvPr>
        </p:nvSpPr>
        <p:spPr>
          <a:xfrm>
            <a:off x="1418300" y="3198050"/>
            <a:ext cx="242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Rappresentazione grafica</a:t>
            </a:r>
            <a:endParaRPr sz="1400" dirty="0"/>
          </a:p>
        </p:txBody>
      </p:sp>
      <p:sp>
        <p:nvSpPr>
          <p:cNvPr id="749" name="Google Shape;749;p72"/>
          <p:cNvSpPr txBox="1">
            <a:spLocks noGrp="1"/>
          </p:cNvSpPr>
          <p:nvPr>
            <p:ph type="subTitle" idx="4294967295"/>
          </p:nvPr>
        </p:nvSpPr>
        <p:spPr>
          <a:xfrm>
            <a:off x="5397616" y="3198050"/>
            <a:ext cx="22339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Meta-analisi esperimenti</a:t>
            </a:r>
            <a:endParaRPr sz="1400" dirty="0"/>
          </a:p>
        </p:txBody>
      </p:sp>
      <p:grpSp>
        <p:nvGrpSpPr>
          <p:cNvPr id="2" name="Google Shape;10954;p124">
            <a:extLst>
              <a:ext uri="{FF2B5EF4-FFF2-40B4-BE49-F238E27FC236}">
                <a16:creationId xmlns:a16="http://schemas.microsoft.com/office/drawing/2014/main" id="{69D3E99A-4DBC-2CFD-C947-5C2F78FBACDD}"/>
              </a:ext>
            </a:extLst>
          </p:cNvPr>
          <p:cNvGrpSpPr/>
          <p:nvPr/>
        </p:nvGrpSpPr>
        <p:grpSpPr>
          <a:xfrm>
            <a:off x="4184936" y="2295583"/>
            <a:ext cx="690050" cy="595215"/>
            <a:chOff x="2611458" y="3816374"/>
            <a:chExt cx="426329" cy="332375"/>
          </a:xfrm>
          <a:solidFill>
            <a:schemeClr val="tx1"/>
          </a:solidFill>
        </p:grpSpPr>
        <p:sp>
          <p:nvSpPr>
            <p:cNvPr id="3" name="Google Shape;10955;p124">
              <a:extLst>
                <a:ext uri="{FF2B5EF4-FFF2-40B4-BE49-F238E27FC236}">
                  <a16:creationId xmlns:a16="http://schemas.microsoft.com/office/drawing/2014/main" id="{088D6DBC-5809-4598-3CA7-EB6B2C04A644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56;p124">
              <a:extLst>
                <a:ext uri="{FF2B5EF4-FFF2-40B4-BE49-F238E27FC236}">
                  <a16:creationId xmlns:a16="http://schemas.microsoft.com/office/drawing/2014/main" id="{C857A6B9-5B94-248B-A442-056F65E2A13C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57;p124">
              <a:extLst>
                <a:ext uri="{FF2B5EF4-FFF2-40B4-BE49-F238E27FC236}">
                  <a16:creationId xmlns:a16="http://schemas.microsoft.com/office/drawing/2014/main" id="{4A29E057-7634-BE69-331C-951837E0FA66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58;p124">
              <a:extLst>
                <a:ext uri="{FF2B5EF4-FFF2-40B4-BE49-F238E27FC236}">
                  <a16:creationId xmlns:a16="http://schemas.microsoft.com/office/drawing/2014/main" id="{793A66A3-FB5F-505F-EA60-4E5B9B852C69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59;p124">
              <a:extLst>
                <a:ext uri="{FF2B5EF4-FFF2-40B4-BE49-F238E27FC236}">
                  <a16:creationId xmlns:a16="http://schemas.microsoft.com/office/drawing/2014/main" id="{8F06E4E3-B2BB-EC5F-C15B-EE106F9F5011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60;p124">
              <a:extLst>
                <a:ext uri="{FF2B5EF4-FFF2-40B4-BE49-F238E27FC236}">
                  <a16:creationId xmlns:a16="http://schemas.microsoft.com/office/drawing/2014/main" id="{B35BA9FD-FD0A-4BDF-033A-89B5143E0345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61;p124">
              <a:extLst>
                <a:ext uri="{FF2B5EF4-FFF2-40B4-BE49-F238E27FC236}">
                  <a16:creationId xmlns:a16="http://schemas.microsoft.com/office/drawing/2014/main" id="{6152A3FC-647D-AD92-8C56-F205C80B9482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62;p124">
              <a:extLst>
                <a:ext uri="{FF2B5EF4-FFF2-40B4-BE49-F238E27FC236}">
                  <a16:creationId xmlns:a16="http://schemas.microsoft.com/office/drawing/2014/main" id="{B3AC5A01-36EB-C680-5729-30CD1B753FA6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63;p124">
              <a:extLst>
                <a:ext uri="{FF2B5EF4-FFF2-40B4-BE49-F238E27FC236}">
                  <a16:creationId xmlns:a16="http://schemas.microsoft.com/office/drawing/2014/main" id="{80F79527-A595-16EE-87D3-3D2E9632A229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64;p124">
              <a:extLst>
                <a:ext uri="{FF2B5EF4-FFF2-40B4-BE49-F238E27FC236}">
                  <a16:creationId xmlns:a16="http://schemas.microsoft.com/office/drawing/2014/main" id="{973E07FA-ED0C-4A65-EEE3-EF8AAB0DA7D9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853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VARIABILI DIPENDENTI</a:t>
            </a:r>
            <a:endParaRPr dirty="0"/>
          </a:p>
        </p:txBody>
      </p:sp>
      <p:sp>
        <p:nvSpPr>
          <p:cNvPr id="610" name="Google Shape;610;p69"/>
          <p:cNvSpPr txBox="1">
            <a:spLocks noGrp="1"/>
          </p:cNvSpPr>
          <p:nvPr>
            <p:ph type="title" idx="2"/>
          </p:nvPr>
        </p:nvSpPr>
        <p:spPr>
          <a:xfrm>
            <a:off x="1463516" y="1194589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Qualità esterna</a:t>
            </a:r>
            <a:endParaRPr dirty="0"/>
          </a:p>
        </p:txBody>
      </p:sp>
      <p:sp>
        <p:nvSpPr>
          <p:cNvPr id="612" name="Google Shape;612;p69"/>
          <p:cNvSpPr txBox="1">
            <a:spLocks noGrp="1"/>
          </p:cNvSpPr>
          <p:nvPr>
            <p:ph type="title" idx="3"/>
          </p:nvPr>
        </p:nvSpPr>
        <p:spPr>
          <a:xfrm>
            <a:off x="5802450" y="1232281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Produttività</a:t>
            </a:r>
            <a:endParaRPr dirty="0"/>
          </a:p>
        </p:txBody>
      </p:sp>
      <p:sp>
        <p:nvSpPr>
          <p:cNvPr id="614" name="Google Shape;614;p69"/>
          <p:cNvSpPr txBox="1">
            <a:spLocks noGrp="1"/>
          </p:cNvSpPr>
          <p:nvPr>
            <p:ph type="title" idx="5"/>
          </p:nvPr>
        </p:nvSpPr>
        <p:spPr>
          <a:xfrm>
            <a:off x="5802450" y="3346619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effort</a:t>
            </a:r>
            <a:endParaRPr dirty="0"/>
          </a:p>
        </p:txBody>
      </p:sp>
      <p:sp>
        <p:nvSpPr>
          <p:cNvPr id="616" name="Google Shape;616;p69"/>
          <p:cNvSpPr/>
          <p:nvPr/>
        </p:nvSpPr>
        <p:spPr>
          <a:xfrm flipH="1">
            <a:off x="444231" y="1131296"/>
            <a:ext cx="768000" cy="76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3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7" name="Google Shape;617;p69"/>
          <p:cNvSpPr/>
          <p:nvPr/>
        </p:nvSpPr>
        <p:spPr>
          <a:xfrm flipH="1">
            <a:off x="4837970" y="1149314"/>
            <a:ext cx="768000" cy="76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3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8" name="Google Shape;618;p69"/>
          <p:cNvSpPr/>
          <p:nvPr/>
        </p:nvSpPr>
        <p:spPr>
          <a:xfrm flipH="1">
            <a:off x="4837970" y="3346619"/>
            <a:ext cx="768000" cy="76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3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DF6BFFA-0869-5634-F8C0-41F532144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019" y="1734034"/>
            <a:ext cx="2698417" cy="698732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7D9B4D-DCA0-D2AD-D36C-E8F1EE48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19" y="3766647"/>
            <a:ext cx="2875519" cy="570628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F3DF6D-93E6-627F-7431-2B16C619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773" y="2791341"/>
            <a:ext cx="2762753" cy="616731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451E65-2F2C-FC6F-BC02-5020EA01F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970" y="1853283"/>
            <a:ext cx="3093799" cy="594047"/>
          </a:xfrm>
          <a:prstGeom prst="rect">
            <a:avLst/>
          </a:prstGeom>
        </p:spPr>
      </p:pic>
      <p:sp>
        <p:nvSpPr>
          <p:cNvPr id="12" name="Google Shape;592;p68">
            <a:extLst>
              <a:ext uri="{FF2B5EF4-FFF2-40B4-BE49-F238E27FC236}">
                <a16:creationId xmlns:a16="http://schemas.microsoft.com/office/drawing/2014/main" id="{BD821AC5-F5C8-DF19-D193-D4C4919DF550}"/>
              </a:ext>
            </a:extLst>
          </p:cNvPr>
          <p:cNvSpPr txBox="1">
            <a:spLocks/>
          </p:cNvSpPr>
          <p:nvPr/>
        </p:nvSpPr>
        <p:spPr>
          <a:xfrm>
            <a:off x="5807131" y="3692062"/>
            <a:ext cx="4190692" cy="40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it-IT" dirty="0"/>
              <a:t>Numero di casi di test</a:t>
            </a:r>
          </a:p>
        </p:txBody>
      </p:sp>
    </p:spTree>
    <p:extLst>
      <p:ext uri="{BB962C8B-B14F-4D97-AF65-F5344CB8AC3E}">
        <p14:creationId xmlns:p14="http://schemas.microsoft.com/office/powerpoint/2010/main" val="171057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TEST-DRIVEN DEVELOPMENT</a:t>
            </a:r>
            <a:endParaRPr dirty="0"/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C98F5AA1-CA1A-A29E-B14B-F69EF68B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50" y="1267705"/>
            <a:ext cx="3384550" cy="3310827"/>
          </a:xfrm>
          <a:prstGeom prst="rect">
            <a:avLst/>
          </a:prstGeom>
        </p:spPr>
      </p:pic>
      <p:sp>
        <p:nvSpPr>
          <p:cNvPr id="6" name="Sottotitolo 4">
            <a:extLst>
              <a:ext uri="{FF2B5EF4-FFF2-40B4-BE49-F238E27FC236}">
                <a16:creationId xmlns:a16="http://schemas.microsoft.com/office/drawing/2014/main" id="{3522929D-A812-C9BB-818C-52840C114AE9}"/>
              </a:ext>
            </a:extLst>
          </p:cNvPr>
          <p:cNvSpPr txBox="1">
            <a:spLocks/>
          </p:cNvSpPr>
          <p:nvPr/>
        </p:nvSpPr>
        <p:spPr>
          <a:xfrm>
            <a:off x="4409047" y="1652386"/>
            <a:ext cx="4734953" cy="8622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>
                <a:solidFill>
                  <a:schemeClr val="dk2"/>
                </a:solidFill>
                <a:latin typeface="Montserrat Medium"/>
                <a:sym typeface="Montserrat Medium"/>
              </a:rPr>
              <a:t>Opposto al testing tradizionale (NO-TDD)</a:t>
            </a:r>
          </a:p>
          <a:p>
            <a:endParaRPr lang="it-IT" sz="1600" dirty="0">
              <a:solidFill>
                <a:schemeClr val="dk2"/>
              </a:solidFill>
              <a:latin typeface="Montserrat Medium"/>
              <a:sym typeface="Montserrat Medium"/>
            </a:endParaRPr>
          </a:p>
          <a:p>
            <a:r>
              <a:rPr lang="it-IT" sz="1600" dirty="0">
                <a:solidFill>
                  <a:schemeClr val="dk2"/>
                </a:solidFill>
                <a:latin typeface="Montserrat Medium"/>
              </a:rPr>
              <a:t>Partire dalla definizione dei casi di test:</a:t>
            </a:r>
          </a:p>
        </p:txBody>
      </p:sp>
      <p:sp>
        <p:nvSpPr>
          <p:cNvPr id="2" name="Google Shape;1771;p110">
            <a:extLst>
              <a:ext uri="{FF2B5EF4-FFF2-40B4-BE49-F238E27FC236}">
                <a16:creationId xmlns:a16="http://schemas.microsoft.com/office/drawing/2014/main" id="{777750E7-8DF2-627C-5717-4C295E8B6DD5}"/>
              </a:ext>
            </a:extLst>
          </p:cNvPr>
          <p:cNvSpPr txBox="1"/>
          <p:nvPr/>
        </p:nvSpPr>
        <p:spPr>
          <a:xfrm>
            <a:off x="4409047" y="2349161"/>
            <a:ext cx="30531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Fase</a:t>
            </a:r>
            <a:r>
              <a:rPr lang="it-IT" i="1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 Red</a:t>
            </a:r>
          </a:p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Fase </a:t>
            </a:r>
            <a:r>
              <a:rPr lang="it-IT" i="1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Green</a:t>
            </a:r>
          </a:p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Fase </a:t>
            </a:r>
            <a:r>
              <a:rPr lang="it-IT" i="1" dirty="0" err="1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Refactor</a:t>
            </a:r>
            <a:endParaRPr lang="it-IT" i="1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it-IT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483342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/>
          <p:nvPr/>
        </p:nvSpPr>
        <p:spPr>
          <a:xfrm flipH="1">
            <a:off x="5375709" y="4022537"/>
            <a:ext cx="4016216" cy="1542930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768;p110">
            <a:extLst>
              <a:ext uri="{FF2B5EF4-FFF2-40B4-BE49-F238E27FC236}">
                <a16:creationId xmlns:a16="http://schemas.microsoft.com/office/drawing/2014/main" id="{0948BA17-1405-3769-D18C-1424356F9992}"/>
              </a:ext>
            </a:extLst>
          </p:cNvPr>
          <p:cNvSpPr txBox="1">
            <a:spLocks/>
          </p:cNvSpPr>
          <p:nvPr/>
        </p:nvSpPr>
        <p:spPr>
          <a:xfrm>
            <a:off x="7200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dirty="0"/>
              <a:t>SISTEMI EMBEDDED</a:t>
            </a:r>
          </a:p>
        </p:txBody>
      </p:sp>
      <p:sp>
        <p:nvSpPr>
          <p:cNvPr id="3" name="Google Shape;1771;p110">
            <a:extLst>
              <a:ext uri="{FF2B5EF4-FFF2-40B4-BE49-F238E27FC236}">
                <a16:creationId xmlns:a16="http://schemas.microsoft.com/office/drawing/2014/main" id="{78910BF5-2950-E318-4199-A59A89B7238A}"/>
              </a:ext>
            </a:extLst>
          </p:cNvPr>
          <p:cNvSpPr txBox="1"/>
          <p:nvPr/>
        </p:nvSpPr>
        <p:spPr>
          <a:xfrm>
            <a:off x="1088941" y="1663024"/>
            <a:ext cx="3317060" cy="134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Dipendenza hardware</a:t>
            </a:r>
          </a:p>
          <a:p>
            <a:pPr marL="457200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Risorse limitate</a:t>
            </a:r>
          </a:p>
          <a:p>
            <a:pPr marL="457200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Assenza di interfaccia utente</a:t>
            </a:r>
          </a:p>
          <a:p>
            <a:pPr marL="13970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1769;p110">
            <a:extLst>
              <a:ext uri="{FF2B5EF4-FFF2-40B4-BE49-F238E27FC236}">
                <a16:creationId xmlns:a16="http://schemas.microsoft.com/office/drawing/2014/main" id="{DCD1F677-CA2E-4764-ACB1-74BD98EB267A}"/>
              </a:ext>
            </a:extLst>
          </p:cNvPr>
          <p:cNvSpPr txBox="1"/>
          <p:nvPr/>
        </p:nvSpPr>
        <p:spPr>
          <a:xfrm>
            <a:off x="1088941" y="1017725"/>
            <a:ext cx="582003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Sistemi incorporati in dispositivi per fornire funzionalità specifiche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62B5C1E-0D1F-B3CC-E73C-3733D8B64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328" y="1590425"/>
            <a:ext cx="4089663" cy="2278190"/>
          </a:xfrm>
          <a:prstGeom prst="rect">
            <a:avLst/>
          </a:prstGeom>
        </p:spPr>
      </p:pic>
      <p:sp>
        <p:nvSpPr>
          <p:cNvPr id="5" name="Google Shape;1769;p110">
            <a:extLst>
              <a:ext uri="{FF2B5EF4-FFF2-40B4-BE49-F238E27FC236}">
                <a16:creationId xmlns:a16="http://schemas.microsoft.com/office/drawing/2014/main" id="{CFADD1D3-3241-0BBB-5C61-ED4398867086}"/>
              </a:ext>
            </a:extLst>
          </p:cNvPr>
          <p:cNvSpPr txBox="1"/>
          <p:nvPr/>
        </p:nvSpPr>
        <p:spPr>
          <a:xfrm>
            <a:off x="1088941" y="2939541"/>
            <a:ext cx="3628425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Complicazioni per il testing</a:t>
            </a:r>
          </a:p>
        </p:txBody>
      </p:sp>
    </p:spTree>
    <p:extLst>
      <p:ext uri="{BB962C8B-B14F-4D97-AF65-F5344CB8AC3E}">
        <p14:creationId xmlns:p14="http://schemas.microsoft.com/office/powerpoint/2010/main" val="371884910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FOCUS DELLA RICERCA</a:t>
            </a:r>
            <a:endParaRPr dirty="0"/>
          </a:p>
        </p:txBody>
      </p:sp>
      <p:sp>
        <p:nvSpPr>
          <p:cNvPr id="610" name="Google Shape;610;p69"/>
          <p:cNvSpPr txBox="1">
            <a:spLocks noGrp="1"/>
          </p:cNvSpPr>
          <p:nvPr>
            <p:ph type="title" idx="2"/>
          </p:nvPr>
        </p:nvSpPr>
        <p:spPr>
          <a:xfrm>
            <a:off x="3858012" y="2123184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Qualità esterna</a:t>
            </a:r>
            <a:endParaRPr dirty="0"/>
          </a:p>
        </p:txBody>
      </p:sp>
      <p:sp>
        <p:nvSpPr>
          <p:cNvPr id="612" name="Google Shape;612;p69"/>
          <p:cNvSpPr txBox="1">
            <a:spLocks noGrp="1"/>
          </p:cNvSpPr>
          <p:nvPr>
            <p:ph type="title" idx="3"/>
          </p:nvPr>
        </p:nvSpPr>
        <p:spPr>
          <a:xfrm>
            <a:off x="3858012" y="3599187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Produttività</a:t>
            </a:r>
            <a:endParaRPr dirty="0"/>
          </a:p>
        </p:txBody>
      </p:sp>
      <p:sp>
        <p:nvSpPr>
          <p:cNvPr id="616" name="Google Shape;616;p69"/>
          <p:cNvSpPr/>
          <p:nvPr/>
        </p:nvSpPr>
        <p:spPr>
          <a:xfrm flipH="1">
            <a:off x="2824042" y="1917868"/>
            <a:ext cx="768000" cy="76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3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7" name="Google Shape;617;p69"/>
          <p:cNvSpPr/>
          <p:nvPr/>
        </p:nvSpPr>
        <p:spPr>
          <a:xfrm flipH="1">
            <a:off x="2824042" y="3400137"/>
            <a:ext cx="768000" cy="76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3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Google Shape;1769;p110">
            <a:extLst>
              <a:ext uri="{FF2B5EF4-FFF2-40B4-BE49-F238E27FC236}">
                <a16:creationId xmlns:a16="http://schemas.microsoft.com/office/drawing/2014/main" id="{FD2B5B75-9B39-B22C-F526-B06647BEEAE9}"/>
              </a:ext>
            </a:extLst>
          </p:cNvPr>
          <p:cNvSpPr txBox="1"/>
          <p:nvPr/>
        </p:nvSpPr>
        <p:spPr>
          <a:xfrm>
            <a:off x="886790" y="1046555"/>
            <a:ext cx="6822884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TDD</a:t>
            </a:r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vs </a:t>
            </a:r>
            <a:r>
              <a:rPr lang="en" b="1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NO-TDD</a:t>
            </a:r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per lo sviluppo di sistemi embedded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468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67"/>
          <p:cNvPicPr preferRelativeResize="0"/>
          <p:nvPr/>
        </p:nvPicPr>
        <p:blipFill rotWithShape="1">
          <a:blip r:embed="rId4">
            <a:alphaModFix/>
          </a:blip>
          <a:srcRect l="118" t="3818" r="15286"/>
          <a:stretch/>
        </p:blipFill>
        <p:spPr>
          <a:xfrm rot="5400000">
            <a:off x="6673462" y="2716201"/>
            <a:ext cx="3271276" cy="26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7"/>
          <p:cNvSpPr/>
          <p:nvPr/>
        </p:nvSpPr>
        <p:spPr>
          <a:xfrm>
            <a:off x="7693038" y="1387527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7"/>
          <p:cNvSpPr txBox="1">
            <a:spLocks noGrp="1"/>
          </p:cNvSpPr>
          <p:nvPr>
            <p:ph type="subTitle" idx="1"/>
          </p:nvPr>
        </p:nvSpPr>
        <p:spPr>
          <a:xfrm>
            <a:off x="1740029" y="1747900"/>
            <a:ext cx="48618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empirici su TDD</a:t>
            </a:r>
            <a:endParaRPr dirty="0"/>
          </a:p>
        </p:txBody>
      </p:sp>
      <p:sp>
        <p:nvSpPr>
          <p:cNvPr id="573" name="Google Shape;573;p67"/>
          <p:cNvSpPr txBox="1">
            <a:spLocks noGrp="1"/>
          </p:cNvSpPr>
          <p:nvPr>
            <p:ph type="subTitle" idx="2"/>
          </p:nvPr>
        </p:nvSpPr>
        <p:spPr>
          <a:xfrm>
            <a:off x="1740029" y="3319912"/>
            <a:ext cx="5234816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su TDD per sistemi embedded</a:t>
            </a:r>
            <a:endParaRPr dirty="0"/>
          </a:p>
        </p:txBody>
      </p:sp>
      <p:sp>
        <p:nvSpPr>
          <p:cNvPr id="12" name="Google Shape;592;p68">
            <a:extLst>
              <a:ext uri="{FF2B5EF4-FFF2-40B4-BE49-F238E27FC236}">
                <a16:creationId xmlns:a16="http://schemas.microsoft.com/office/drawing/2014/main" id="{03AE4777-B924-B4A5-6B67-2325CF742A9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40029" y="2172655"/>
            <a:ext cx="4190692" cy="40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Impatto di TDD su sistemi tradizionali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LETTERATURA</a:t>
            </a:r>
            <a:endParaRPr dirty="0"/>
          </a:p>
        </p:txBody>
      </p:sp>
      <p:sp>
        <p:nvSpPr>
          <p:cNvPr id="576" name="Google Shape;576;p67"/>
          <p:cNvSpPr/>
          <p:nvPr/>
        </p:nvSpPr>
        <p:spPr>
          <a:xfrm flipH="1">
            <a:off x="720012" y="1520800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67"/>
          <p:cNvSpPr/>
          <p:nvPr/>
        </p:nvSpPr>
        <p:spPr>
          <a:xfrm flipH="1">
            <a:off x="720001" y="3093750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22;p69">
            <a:extLst>
              <a:ext uri="{FF2B5EF4-FFF2-40B4-BE49-F238E27FC236}">
                <a16:creationId xmlns:a16="http://schemas.microsoft.com/office/drawing/2014/main" id="{4AAFD810-34CE-E72A-82AA-1E47AB54F7AC}"/>
              </a:ext>
            </a:extLst>
          </p:cNvPr>
          <p:cNvGrpSpPr/>
          <p:nvPr/>
        </p:nvGrpSpPr>
        <p:grpSpPr>
          <a:xfrm>
            <a:off x="1004459" y="1841134"/>
            <a:ext cx="356196" cy="265631"/>
            <a:chOff x="5216456" y="3725484"/>
            <a:chExt cx="356196" cy="265631"/>
          </a:xfrm>
        </p:grpSpPr>
        <p:sp>
          <p:nvSpPr>
            <p:cNvPr id="3" name="Google Shape;623;p69">
              <a:extLst>
                <a:ext uri="{FF2B5EF4-FFF2-40B4-BE49-F238E27FC236}">
                  <a16:creationId xmlns:a16="http://schemas.microsoft.com/office/drawing/2014/main" id="{B6ED3F2E-8732-2948-E5AE-9C471D5AD9F1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4;p69">
              <a:extLst>
                <a:ext uri="{FF2B5EF4-FFF2-40B4-BE49-F238E27FC236}">
                  <a16:creationId xmlns:a16="http://schemas.microsoft.com/office/drawing/2014/main" id="{4E9BF68F-B8DD-E53D-4338-A2A199F829FB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628;p69">
            <a:extLst>
              <a:ext uri="{FF2B5EF4-FFF2-40B4-BE49-F238E27FC236}">
                <a16:creationId xmlns:a16="http://schemas.microsoft.com/office/drawing/2014/main" id="{0EFB8F84-8EEB-D823-B3F1-EFCE7E02ACA2}"/>
              </a:ext>
            </a:extLst>
          </p:cNvPr>
          <p:cNvGrpSpPr/>
          <p:nvPr/>
        </p:nvGrpSpPr>
        <p:grpSpPr>
          <a:xfrm>
            <a:off x="1014478" y="3387521"/>
            <a:ext cx="317645" cy="318757"/>
            <a:chOff x="5779408" y="3699191"/>
            <a:chExt cx="317645" cy="318757"/>
          </a:xfrm>
        </p:grpSpPr>
        <p:sp>
          <p:nvSpPr>
            <p:cNvPr id="6" name="Google Shape;629;p69">
              <a:extLst>
                <a:ext uri="{FF2B5EF4-FFF2-40B4-BE49-F238E27FC236}">
                  <a16:creationId xmlns:a16="http://schemas.microsoft.com/office/drawing/2014/main" id="{A3B36532-FCC5-8907-8D22-0472EC5A36F3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0;p69">
              <a:extLst>
                <a:ext uri="{FF2B5EF4-FFF2-40B4-BE49-F238E27FC236}">
                  <a16:creationId xmlns:a16="http://schemas.microsoft.com/office/drawing/2014/main" id="{61C63C86-9915-7EF1-5CB8-BA06AA693AEA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92;p68">
            <a:extLst>
              <a:ext uri="{FF2B5EF4-FFF2-40B4-BE49-F238E27FC236}">
                <a16:creationId xmlns:a16="http://schemas.microsoft.com/office/drawing/2014/main" id="{8A33B227-6953-8AE7-4541-666EF8217F23}"/>
              </a:ext>
            </a:extLst>
          </p:cNvPr>
          <p:cNvSpPr txBox="1">
            <a:spLocks/>
          </p:cNvSpPr>
          <p:nvPr/>
        </p:nvSpPr>
        <p:spPr>
          <a:xfrm>
            <a:off x="1740029" y="3704404"/>
            <a:ext cx="4190692" cy="40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ctr"/>
            <a:r>
              <a:rPr lang="en" dirty="0"/>
              <a:t>Impatto di TDD su sistemi embedded</a:t>
            </a:r>
          </a:p>
          <a:p>
            <a:pPr marL="0" indent="0"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656424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8;p110">
            <a:extLst>
              <a:ext uri="{FF2B5EF4-FFF2-40B4-BE49-F238E27FC236}">
                <a16:creationId xmlns:a16="http://schemas.microsoft.com/office/drawing/2014/main" id="{42B1E3A3-C36E-FE73-0B48-D21E2B09F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STUDIO SPERIMENTALE</a:t>
            </a:r>
            <a:endParaRPr dirty="0"/>
          </a:p>
        </p:txBody>
      </p:sp>
      <p:sp>
        <p:nvSpPr>
          <p:cNvPr id="5" name="Google Shape;1771;p110">
            <a:extLst>
              <a:ext uri="{FF2B5EF4-FFF2-40B4-BE49-F238E27FC236}">
                <a16:creationId xmlns:a16="http://schemas.microsoft.com/office/drawing/2014/main" id="{19369775-61FD-FEBE-4294-3C49B5BA14CF}"/>
              </a:ext>
            </a:extLst>
          </p:cNvPr>
          <p:cNvSpPr txBox="1"/>
          <p:nvPr/>
        </p:nvSpPr>
        <p:spPr>
          <a:xfrm>
            <a:off x="1088941" y="3961761"/>
            <a:ext cx="6634121" cy="99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Analisi dei dati (quantitativi e qualitativi)</a:t>
            </a:r>
          </a:p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Implicazioni pratiche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Google Shape;1769;p110">
            <a:extLst>
              <a:ext uri="{FF2B5EF4-FFF2-40B4-BE49-F238E27FC236}">
                <a16:creationId xmlns:a16="http://schemas.microsoft.com/office/drawing/2014/main" id="{B2C6596B-5DF8-0DFA-938D-76E2CE8A4C72}"/>
              </a:ext>
            </a:extLst>
          </p:cNvPr>
          <p:cNvSpPr txBox="1"/>
          <p:nvPr/>
        </p:nvSpPr>
        <p:spPr>
          <a:xfrm>
            <a:off x="1088941" y="1017725"/>
            <a:ext cx="582003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</a:rPr>
              <a:t>Partecipazione di </a:t>
            </a:r>
            <a:r>
              <a:rPr lang="it-IT" dirty="0">
                <a:solidFill>
                  <a:schemeClr val="accent2"/>
                </a:solidFill>
                <a:latin typeface="Montserrat ExtraBold"/>
                <a:sym typeface="Montserrat ExtraBold"/>
              </a:rPr>
              <a:t>9 studenti </a:t>
            </a: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sym typeface="Montserrat ExtraBold"/>
              </a:rPr>
              <a:t>del corso di </a:t>
            </a:r>
            <a:r>
              <a:rPr lang="it-IT" dirty="0">
                <a:solidFill>
                  <a:schemeClr val="accent2"/>
                </a:solidFill>
                <a:latin typeface="Montserrat ExtraBold"/>
                <a:sym typeface="Montserrat ExtraBold"/>
              </a:rPr>
              <a:t>Embedded Systems</a:t>
            </a:r>
          </a:p>
        </p:txBody>
      </p:sp>
      <p:pic>
        <p:nvPicPr>
          <p:cNvPr id="12" name="Immagine 11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EEFF0EBC-1BA5-3A88-E5E9-EB0DFC76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59" y="1571691"/>
            <a:ext cx="5847293" cy="25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5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589;p68">
            <a:extLst>
              <a:ext uri="{FF2B5EF4-FFF2-40B4-BE49-F238E27FC236}">
                <a16:creationId xmlns:a16="http://schemas.microsoft.com/office/drawing/2014/main" id="{23386CC9-36F3-7B26-4C05-BED08D555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STUDIO SPERIMENTALE</a:t>
            </a:r>
            <a:endParaRPr dirty="0"/>
          </a:p>
        </p:txBody>
      </p:sp>
      <p:sp>
        <p:nvSpPr>
          <p:cNvPr id="34" name="Google Shape;590;p68">
            <a:extLst>
              <a:ext uri="{FF2B5EF4-FFF2-40B4-BE49-F238E27FC236}">
                <a16:creationId xmlns:a16="http://schemas.microsoft.com/office/drawing/2014/main" id="{097E8E99-17D6-6063-307E-DE0C08FE52C8}"/>
              </a:ext>
            </a:extLst>
          </p:cNvPr>
          <p:cNvSpPr txBox="1">
            <a:spLocks/>
          </p:cNvSpPr>
          <p:nvPr/>
        </p:nvSpPr>
        <p:spPr>
          <a:xfrm>
            <a:off x="815170" y="2308312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/>
              <a:t>Esperimento 1</a:t>
            </a:r>
          </a:p>
        </p:txBody>
      </p:sp>
      <p:sp>
        <p:nvSpPr>
          <p:cNvPr id="35" name="Google Shape;591;p68">
            <a:extLst>
              <a:ext uri="{FF2B5EF4-FFF2-40B4-BE49-F238E27FC236}">
                <a16:creationId xmlns:a16="http://schemas.microsoft.com/office/drawing/2014/main" id="{C8A7BFDE-842A-7453-96E2-90FF64FE04E2}"/>
              </a:ext>
            </a:extLst>
          </p:cNvPr>
          <p:cNvSpPr txBox="1">
            <a:spLocks/>
          </p:cNvSpPr>
          <p:nvPr/>
        </p:nvSpPr>
        <p:spPr>
          <a:xfrm>
            <a:off x="4593445" y="2324412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/>
              <a:t>Esperimento 2</a:t>
            </a:r>
            <a:endParaRPr lang="it-IT" dirty="0"/>
          </a:p>
        </p:txBody>
      </p:sp>
      <p:sp>
        <p:nvSpPr>
          <p:cNvPr id="36" name="Google Shape;597;p68">
            <a:extLst>
              <a:ext uri="{FF2B5EF4-FFF2-40B4-BE49-F238E27FC236}">
                <a16:creationId xmlns:a16="http://schemas.microsoft.com/office/drawing/2014/main" id="{99D7955E-32E2-373B-208F-DC15661957A8}"/>
              </a:ext>
            </a:extLst>
          </p:cNvPr>
          <p:cNvSpPr/>
          <p:nvPr/>
        </p:nvSpPr>
        <p:spPr>
          <a:xfrm flipH="1">
            <a:off x="2229659" y="1381387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98;p68">
            <a:extLst>
              <a:ext uri="{FF2B5EF4-FFF2-40B4-BE49-F238E27FC236}">
                <a16:creationId xmlns:a16="http://schemas.microsoft.com/office/drawing/2014/main" id="{E4768F2A-0988-62C2-3643-CDEEB67A4E23}"/>
              </a:ext>
            </a:extLst>
          </p:cNvPr>
          <p:cNvSpPr/>
          <p:nvPr/>
        </p:nvSpPr>
        <p:spPr>
          <a:xfrm flipH="1">
            <a:off x="6007795" y="1381387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0080;p123">
            <a:extLst>
              <a:ext uri="{FF2B5EF4-FFF2-40B4-BE49-F238E27FC236}">
                <a16:creationId xmlns:a16="http://schemas.microsoft.com/office/drawing/2014/main" id="{3DA5F217-CACE-6A1B-2B42-EA1116A35E84}"/>
              </a:ext>
            </a:extLst>
          </p:cNvPr>
          <p:cNvSpPr/>
          <p:nvPr/>
        </p:nvSpPr>
        <p:spPr>
          <a:xfrm>
            <a:off x="6309898" y="1553214"/>
            <a:ext cx="302394" cy="562646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9570;p122">
            <a:extLst>
              <a:ext uri="{FF2B5EF4-FFF2-40B4-BE49-F238E27FC236}">
                <a16:creationId xmlns:a16="http://schemas.microsoft.com/office/drawing/2014/main" id="{24992DB5-1024-19AB-58EE-2015FFD60BB8}"/>
              </a:ext>
            </a:extLst>
          </p:cNvPr>
          <p:cNvGrpSpPr/>
          <p:nvPr/>
        </p:nvGrpSpPr>
        <p:grpSpPr>
          <a:xfrm>
            <a:off x="2402931" y="1521453"/>
            <a:ext cx="521675" cy="626167"/>
            <a:chOff x="5864861" y="2772517"/>
            <a:chExt cx="284366" cy="344097"/>
          </a:xfrm>
          <a:solidFill>
            <a:schemeClr val="tx1"/>
          </a:solidFill>
        </p:grpSpPr>
        <p:sp>
          <p:nvSpPr>
            <p:cNvPr id="40" name="Google Shape;9571;p122">
              <a:extLst>
                <a:ext uri="{FF2B5EF4-FFF2-40B4-BE49-F238E27FC236}">
                  <a16:creationId xmlns:a16="http://schemas.microsoft.com/office/drawing/2014/main" id="{CF7750BA-2FB2-1EAE-57A4-5E552BD6D2EA}"/>
                </a:ext>
              </a:extLst>
            </p:cNvPr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72;p122">
              <a:extLst>
                <a:ext uri="{FF2B5EF4-FFF2-40B4-BE49-F238E27FC236}">
                  <a16:creationId xmlns:a16="http://schemas.microsoft.com/office/drawing/2014/main" id="{45FCEFA4-22C2-8097-A841-BA544DC4E756}"/>
                </a:ext>
              </a:extLst>
            </p:cNvPr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573;p122">
              <a:extLst>
                <a:ext uri="{FF2B5EF4-FFF2-40B4-BE49-F238E27FC236}">
                  <a16:creationId xmlns:a16="http://schemas.microsoft.com/office/drawing/2014/main" id="{0C147C0F-CA73-7AF9-EEDB-7A83C6C6E2CE}"/>
                </a:ext>
              </a:extLst>
            </p:cNvPr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74;p122">
              <a:extLst>
                <a:ext uri="{FF2B5EF4-FFF2-40B4-BE49-F238E27FC236}">
                  <a16:creationId xmlns:a16="http://schemas.microsoft.com/office/drawing/2014/main" id="{642366B9-F3F2-34DB-0995-ABB3452357BE}"/>
                </a:ext>
              </a:extLst>
            </p:cNvPr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575;p122">
              <a:extLst>
                <a:ext uri="{FF2B5EF4-FFF2-40B4-BE49-F238E27FC236}">
                  <a16:creationId xmlns:a16="http://schemas.microsoft.com/office/drawing/2014/main" id="{68A1119B-CB6D-8337-DDE7-F1CD85D7F47B}"/>
                </a:ext>
              </a:extLst>
            </p:cNvPr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76;p122">
              <a:extLst>
                <a:ext uri="{FF2B5EF4-FFF2-40B4-BE49-F238E27FC236}">
                  <a16:creationId xmlns:a16="http://schemas.microsoft.com/office/drawing/2014/main" id="{DDAC78F2-88E0-CC80-B1EE-97AACC4AFD7E}"/>
                </a:ext>
              </a:extLst>
            </p:cNvPr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771;p110">
            <a:extLst>
              <a:ext uri="{FF2B5EF4-FFF2-40B4-BE49-F238E27FC236}">
                <a16:creationId xmlns:a16="http://schemas.microsoft.com/office/drawing/2014/main" id="{C3163FF6-A2B9-5F54-B16F-AE91D9429889}"/>
              </a:ext>
            </a:extLst>
          </p:cNvPr>
          <p:cNvSpPr txBox="1"/>
          <p:nvPr/>
        </p:nvSpPr>
        <p:spPr>
          <a:xfrm>
            <a:off x="1497330" y="2864592"/>
            <a:ext cx="30531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Due task sperimentali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Simulazione hardware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Raccolta feedback tramite questionari</a:t>
            </a:r>
          </a:p>
          <a:p>
            <a:pPr marL="13970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" name="Google Shape;1771;p110">
            <a:extLst>
              <a:ext uri="{FF2B5EF4-FFF2-40B4-BE49-F238E27FC236}">
                <a16:creationId xmlns:a16="http://schemas.microsoft.com/office/drawing/2014/main" id="{AA8C5C92-A451-EAF3-FBAA-FDB355811725}"/>
              </a:ext>
            </a:extLst>
          </p:cNvPr>
          <p:cNvSpPr txBox="1"/>
          <p:nvPr/>
        </p:nvSpPr>
        <p:spPr>
          <a:xfrm>
            <a:off x="5085722" y="2864592"/>
            <a:ext cx="3053139" cy="189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Un task sperimentale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Simulazione  hardware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Hardware reale</a:t>
            </a:r>
          </a:p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Raccolta feedback tramite interviste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it-IT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95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 SPERIMENTALI</a:t>
            </a:r>
            <a:endParaRPr dirty="0"/>
          </a:p>
        </p:txBody>
      </p:sp>
      <p:sp>
        <p:nvSpPr>
          <p:cNvPr id="490" name="Google Shape;490;p64"/>
          <p:cNvSpPr txBox="1">
            <a:spLocks noGrp="1"/>
          </p:cNvSpPr>
          <p:nvPr>
            <p:ph type="title" idx="2"/>
          </p:nvPr>
        </p:nvSpPr>
        <p:spPr>
          <a:xfrm>
            <a:off x="720000" y="29190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Intelligent</a:t>
            </a:r>
            <a:br>
              <a:rPr lang="en" dirty="0"/>
            </a:br>
            <a:r>
              <a:rPr lang="en" dirty="0"/>
              <a:t>Office</a:t>
            </a:r>
            <a:endParaRPr dirty="0"/>
          </a:p>
        </p:txBody>
      </p:sp>
      <p:sp>
        <p:nvSpPr>
          <p:cNvPr id="492" name="Google Shape;492;p64"/>
          <p:cNvSpPr txBox="1">
            <a:spLocks noGrp="1"/>
          </p:cNvSpPr>
          <p:nvPr>
            <p:ph type="title" idx="3"/>
          </p:nvPr>
        </p:nvSpPr>
        <p:spPr>
          <a:xfrm>
            <a:off x="3403800" y="29190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</a:t>
            </a:r>
            <a:br>
              <a:rPr lang="en" dirty="0"/>
            </a:br>
            <a:r>
              <a:rPr lang="en" dirty="0"/>
              <a:t>Robot</a:t>
            </a:r>
            <a:endParaRPr dirty="0"/>
          </a:p>
        </p:txBody>
      </p:sp>
      <p:sp>
        <p:nvSpPr>
          <p:cNvPr id="494" name="Google Shape;494;p64"/>
          <p:cNvSpPr txBox="1">
            <a:spLocks noGrp="1"/>
          </p:cNvSpPr>
          <p:nvPr>
            <p:ph type="title" idx="5"/>
          </p:nvPr>
        </p:nvSpPr>
        <p:spPr>
          <a:xfrm>
            <a:off x="6087600" y="29190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</a:t>
            </a:r>
            <a:br>
              <a:rPr lang="en" dirty="0"/>
            </a:br>
            <a:r>
              <a:rPr lang="en" dirty="0"/>
              <a:t>Home</a:t>
            </a:r>
            <a:endParaRPr dirty="0"/>
          </a:p>
        </p:txBody>
      </p:sp>
      <p:sp>
        <p:nvSpPr>
          <p:cNvPr id="496" name="Google Shape;496;p64"/>
          <p:cNvSpPr/>
          <p:nvPr/>
        </p:nvSpPr>
        <p:spPr>
          <a:xfrm flipH="1">
            <a:off x="1504675" y="1970066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4"/>
          <p:cNvSpPr/>
          <p:nvPr/>
        </p:nvSpPr>
        <p:spPr>
          <a:xfrm flipH="1">
            <a:off x="4188463" y="1970067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p64"/>
          <p:cNvSpPr/>
          <p:nvPr/>
        </p:nvSpPr>
        <p:spPr>
          <a:xfrm flipH="1">
            <a:off x="6872250" y="1970081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9" name="Google Shape;499;p64"/>
          <p:cNvCxnSpPr>
            <a:cxnSpLocks/>
            <a:stCxn id="496" idx="2"/>
            <a:endCxn id="497" idx="6"/>
          </p:cNvCxnSpPr>
          <p:nvPr/>
        </p:nvCxnSpPr>
        <p:spPr>
          <a:xfrm>
            <a:off x="2271775" y="2353616"/>
            <a:ext cx="1916688" cy="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64"/>
          <p:cNvCxnSpPr>
            <a:stCxn id="497" idx="2"/>
            <a:endCxn id="498" idx="6"/>
          </p:cNvCxnSpPr>
          <p:nvPr/>
        </p:nvCxnSpPr>
        <p:spPr>
          <a:xfrm>
            <a:off x="4955563" y="2353617"/>
            <a:ext cx="1916687" cy="1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734;p122">
            <a:extLst>
              <a:ext uri="{FF2B5EF4-FFF2-40B4-BE49-F238E27FC236}">
                <a16:creationId xmlns:a16="http://schemas.microsoft.com/office/drawing/2014/main" id="{B28A33A8-92C5-94F3-89DB-EB46B2D196B0}"/>
              </a:ext>
            </a:extLst>
          </p:cNvPr>
          <p:cNvSpPr/>
          <p:nvPr/>
        </p:nvSpPr>
        <p:spPr>
          <a:xfrm>
            <a:off x="7077708" y="2148009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0829;p124">
            <a:extLst>
              <a:ext uri="{FF2B5EF4-FFF2-40B4-BE49-F238E27FC236}">
                <a16:creationId xmlns:a16="http://schemas.microsoft.com/office/drawing/2014/main" id="{3ECB8C01-B6B8-2BC0-3189-11DC6FC07C6A}"/>
              </a:ext>
            </a:extLst>
          </p:cNvPr>
          <p:cNvGrpSpPr/>
          <p:nvPr/>
        </p:nvGrpSpPr>
        <p:grpSpPr>
          <a:xfrm>
            <a:off x="1688505" y="2150005"/>
            <a:ext cx="377824" cy="324418"/>
            <a:chOff x="848978" y="4297637"/>
            <a:chExt cx="377824" cy="324418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" name="Google Shape;10830;p124">
              <a:extLst>
                <a:ext uri="{FF2B5EF4-FFF2-40B4-BE49-F238E27FC236}">
                  <a16:creationId xmlns:a16="http://schemas.microsoft.com/office/drawing/2014/main" id="{7844DBCF-A344-E8EC-4A51-B1C73E59D4B0}"/>
                </a:ext>
              </a:extLst>
            </p:cNvPr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31;p124">
              <a:extLst>
                <a:ext uri="{FF2B5EF4-FFF2-40B4-BE49-F238E27FC236}">
                  <a16:creationId xmlns:a16="http://schemas.microsoft.com/office/drawing/2014/main" id="{2086AFA6-A963-7323-B60A-8EC600369873}"/>
                </a:ext>
              </a:extLst>
            </p:cNvPr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356;p125">
            <a:extLst>
              <a:ext uri="{FF2B5EF4-FFF2-40B4-BE49-F238E27FC236}">
                <a16:creationId xmlns:a16="http://schemas.microsoft.com/office/drawing/2014/main" id="{3C906A11-CA4D-BF13-D9B2-AF46220BDE3F}"/>
              </a:ext>
            </a:extLst>
          </p:cNvPr>
          <p:cNvGrpSpPr/>
          <p:nvPr/>
        </p:nvGrpSpPr>
        <p:grpSpPr>
          <a:xfrm>
            <a:off x="4464478" y="2179154"/>
            <a:ext cx="215044" cy="348924"/>
            <a:chOff x="2691555" y="2884503"/>
            <a:chExt cx="215044" cy="34892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3" name="Google Shape;11357;p125">
              <a:extLst>
                <a:ext uri="{FF2B5EF4-FFF2-40B4-BE49-F238E27FC236}">
                  <a16:creationId xmlns:a16="http://schemas.microsoft.com/office/drawing/2014/main" id="{D860A289-A741-20D6-B706-AC3A3180C70F}"/>
                </a:ext>
              </a:extLst>
            </p:cNvPr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58;p125">
              <a:extLst>
                <a:ext uri="{FF2B5EF4-FFF2-40B4-BE49-F238E27FC236}">
                  <a16:creationId xmlns:a16="http://schemas.microsoft.com/office/drawing/2014/main" id="{8F267746-0CBC-EF3D-7473-6186ED995A18}"/>
                </a:ext>
              </a:extLst>
            </p:cNvPr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59;p125">
              <a:extLst>
                <a:ext uri="{FF2B5EF4-FFF2-40B4-BE49-F238E27FC236}">
                  <a16:creationId xmlns:a16="http://schemas.microsoft.com/office/drawing/2014/main" id="{B874D397-95DE-D6FF-8EC3-BEDC8BAA6D96}"/>
                </a:ext>
              </a:extLst>
            </p:cNvPr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ottotitolo 16">
            <a:extLst>
              <a:ext uri="{FF2B5EF4-FFF2-40B4-BE49-F238E27FC236}">
                <a16:creationId xmlns:a16="http://schemas.microsoft.com/office/drawing/2014/main" id="{A7613CAB-6690-24C7-04FC-8B36C64A8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585456"/>
            <a:ext cx="2336400" cy="52770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9" name="Sottotitolo 18">
            <a:extLst>
              <a:ext uri="{FF2B5EF4-FFF2-40B4-BE49-F238E27FC236}">
                <a16:creationId xmlns:a16="http://schemas.microsoft.com/office/drawing/2014/main" id="{0C3FD22F-B0E8-3B93-D1C9-1C1DD13411E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03800" y="3585456"/>
            <a:ext cx="2336400" cy="52770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21" name="Sottotitolo 20">
            <a:extLst>
              <a:ext uri="{FF2B5EF4-FFF2-40B4-BE49-F238E27FC236}">
                <a16:creationId xmlns:a16="http://schemas.microsoft.com/office/drawing/2014/main" id="{D26EAC3B-6F8D-3C67-764D-9A30E121467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7600" y="3585456"/>
            <a:ext cx="2336400" cy="527700"/>
          </a:xfrm>
        </p:spPr>
        <p:txBody>
          <a:bodyPr/>
          <a:lstStyle/>
          <a:p>
            <a:endParaRPr lang="it-IT"/>
          </a:p>
        </p:txBody>
      </p:sp>
      <p:sp>
        <p:nvSpPr>
          <p:cNvPr id="2" name="Google Shape;1769;p110">
            <a:extLst>
              <a:ext uri="{FF2B5EF4-FFF2-40B4-BE49-F238E27FC236}">
                <a16:creationId xmlns:a16="http://schemas.microsoft.com/office/drawing/2014/main" id="{B1AF4F95-930C-6152-DA8C-8C922F1AE200}"/>
              </a:ext>
            </a:extLst>
          </p:cNvPr>
          <p:cNvSpPr txBox="1"/>
          <p:nvPr/>
        </p:nvSpPr>
        <p:spPr>
          <a:xfrm>
            <a:off x="1278448" y="1106661"/>
            <a:ext cx="582003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Tre sistemi implementati dai partecipanti: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39;p66">
            <a:extLst>
              <a:ext uri="{FF2B5EF4-FFF2-40B4-BE49-F238E27FC236}">
                <a16:creationId xmlns:a16="http://schemas.microsoft.com/office/drawing/2014/main" id="{885995A8-EDAA-75D3-893A-6AE770A54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ESTRAZIONE DATI</a:t>
            </a:r>
            <a:br>
              <a:rPr lang="en" dirty="0"/>
            </a:br>
            <a:endParaRPr dirty="0"/>
          </a:p>
        </p:txBody>
      </p:sp>
      <p:sp>
        <p:nvSpPr>
          <p:cNvPr id="23" name="Google Shape;546;p66">
            <a:extLst>
              <a:ext uri="{FF2B5EF4-FFF2-40B4-BE49-F238E27FC236}">
                <a16:creationId xmlns:a16="http://schemas.microsoft.com/office/drawing/2014/main" id="{82405E57-9944-958F-0804-B2ADC98A3E2C}"/>
              </a:ext>
            </a:extLst>
          </p:cNvPr>
          <p:cNvSpPr txBox="1"/>
          <p:nvPr/>
        </p:nvSpPr>
        <p:spPr>
          <a:xfrm flipH="1">
            <a:off x="1961703" y="3999458"/>
            <a:ext cx="2322600" cy="56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QUESTIONARI E INTERVISTE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4" name="Google Shape;553;p66">
            <a:extLst>
              <a:ext uri="{FF2B5EF4-FFF2-40B4-BE49-F238E27FC236}">
                <a16:creationId xmlns:a16="http://schemas.microsoft.com/office/drawing/2014/main" id="{667D1CC5-7659-A656-3A66-3072213C6B6D}"/>
              </a:ext>
            </a:extLst>
          </p:cNvPr>
          <p:cNvCxnSpPr>
            <a:cxnSpLocks/>
            <a:stCxn id="30" idx="1"/>
            <a:endCxn id="36" idx="1"/>
          </p:cNvCxnSpPr>
          <p:nvPr/>
        </p:nvCxnSpPr>
        <p:spPr>
          <a:xfrm flipV="1">
            <a:off x="4284303" y="1447417"/>
            <a:ext cx="454430" cy="88125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5" name="Google Shape;554;p66">
            <a:extLst>
              <a:ext uri="{FF2B5EF4-FFF2-40B4-BE49-F238E27FC236}">
                <a16:creationId xmlns:a16="http://schemas.microsoft.com/office/drawing/2014/main" id="{0A0481AE-56DE-BEF7-163A-07EDF376CC00}"/>
              </a:ext>
            </a:extLst>
          </p:cNvPr>
          <p:cNvCxnSpPr>
            <a:cxnSpLocks/>
            <a:stCxn id="30" idx="1"/>
            <a:endCxn id="35" idx="1"/>
          </p:cNvCxnSpPr>
          <p:nvPr/>
        </p:nvCxnSpPr>
        <p:spPr>
          <a:xfrm flipV="1">
            <a:off x="4284303" y="2037730"/>
            <a:ext cx="454430" cy="29094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6" name="Google Shape;555;p66">
            <a:extLst>
              <a:ext uri="{FF2B5EF4-FFF2-40B4-BE49-F238E27FC236}">
                <a16:creationId xmlns:a16="http://schemas.microsoft.com/office/drawing/2014/main" id="{DDFBD7B7-1580-D719-A8C6-07E0EC1B3B25}"/>
              </a:ext>
            </a:extLst>
          </p:cNvPr>
          <p:cNvCxnSpPr>
            <a:cxnSpLocks/>
            <a:stCxn id="30" idx="1"/>
            <a:endCxn id="34" idx="1"/>
          </p:cNvCxnSpPr>
          <p:nvPr/>
        </p:nvCxnSpPr>
        <p:spPr>
          <a:xfrm>
            <a:off x="4284303" y="2328671"/>
            <a:ext cx="454430" cy="29503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7" name="Google Shape;556;p66">
            <a:extLst>
              <a:ext uri="{FF2B5EF4-FFF2-40B4-BE49-F238E27FC236}">
                <a16:creationId xmlns:a16="http://schemas.microsoft.com/office/drawing/2014/main" id="{167A77ED-42FE-913E-4F44-4CD5658EA09A}"/>
              </a:ext>
            </a:extLst>
          </p:cNvPr>
          <p:cNvCxnSpPr>
            <a:cxnSpLocks/>
            <a:stCxn id="30" idx="1"/>
            <a:endCxn id="33" idx="1"/>
          </p:cNvCxnSpPr>
          <p:nvPr/>
        </p:nvCxnSpPr>
        <p:spPr>
          <a:xfrm>
            <a:off x="4284303" y="2328671"/>
            <a:ext cx="454430" cy="88535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8" name="Google Shape;557;p66">
            <a:extLst>
              <a:ext uri="{FF2B5EF4-FFF2-40B4-BE49-F238E27FC236}">
                <a16:creationId xmlns:a16="http://schemas.microsoft.com/office/drawing/2014/main" id="{E443B439-5C2F-2C15-5EE6-A80F9E26306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287448" y="4051325"/>
            <a:ext cx="451285" cy="2892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9" name="Google Shape;558;p66">
            <a:extLst>
              <a:ext uri="{FF2B5EF4-FFF2-40B4-BE49-F238E27FC236}">
                <a16:creationId xmlns:a16="http://schemas.microsoft.com/office/drawing/2014/main" id="{DC1068E7-A518-9B04-CA1C-A66ACB2EF56E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287447" y="4340524"/>
            <a:ext cx="451286" cy="30111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0" name="Google Shape;542;p66">
            <a:extLst>
              <a:ext uri="{FF2B5EF4-FFF2-40B4-BE49-F238E27FC236}">
                <a16:creationId xmlns:a16="http://schemas.microsoft.com/office/drawing/2014/main" id="{331A1AED-BA43-D941-B02D-6560976CFBCC}"/>
              </a:ext>
            </a:extLst>
          </p:cNvPr>
          <p:cNvSpPr txBox="1"/>
          <p:nvPr/>
        </p:nvSpPr>
        <p:spPr>
          <a:xfrm flipH="1">
            <a:off x="1961703" y="2128571"/>
            <a:ext cx="23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ARTEFATTI SOFTWARE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" name="Google Shape;1769;p110">
            <a:extLst>
              <a:ext uri="{FF2B5EF4-FFF2-40B4-BE49-F238E27FC236}">
                <a16:creationId xmlns:a16="http://schemas.microsoft.com/office/drawing/2014/main" id="{DC4327C6-108E-32EA-11FD-8A43F49301F4}"/>
              </a:ext>
            </a:extLst>
          </p:cNvPr>
          <p:cNvSpPr txBox="1"/>
          <p:nvPr/>
        </p:nvSpPr>
        <p:spPr>
          <a:xfrm>
            <a:off x="4738733" y="4480757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Trascrizione interviste</a:t>
            </a:r>
          </a:p>
        </p:txBody>
      </p:sp>
      <p:sp>
        <p:nvSpPr>
          <p:cNvPr id="32" name="Google Shape;1769;p110">
            <a:extLst>
              <a:ext uri="{FF2B5EF4-FFF2-40B4-BE49-F238E27FC236}">
                <a16:creationId xmlns:a16="http://schemas.microsoft.com/office/drawing/2014/main" id="{1CB1B240-7726-4598-7635-5698C0FD5292}"/>
              </a:ext>
            </a:extLst>
          </p:cNvPr>
          <p:cNvSpPr txBox="1"/>
          <p:nvPr/>
        </p:nvSpPr>
        <p:spPr>
          <a:xfrm>
            <a:off x="4738733" y="3890444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Domande scala </a:t>
            </a:r>
            <a:r>
              <a:rPr lang="it-IT" dirty="0" err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Likert</a:t>
            </a:r>
            <a:endParaRPr lang="it-IT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" name="Google Shape;1769;p110">
            <a:extLst>
              <a:ext uri="{FF2B5EF4-FFF2-40B4-BE49-F238E27FC236}">
                <a16:creationId xmlns:a16="http://schemas.microsoft.com/office/drawing/2014/main" id="{5CE5E89F-8B9B-D03F-017B-73EBB7F3C0AC}"/>
              </a:ext>
            </a:extLst>
          </p:cNvPr>
          <p:cNvSpPr txBox="1"/>
          <p:nvPr/>
        </p:nvSpPr>
        <p:spPr>
          <a:xfrm>
            <a:off x="4738733" y="3053141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Metriche di complessità</a:t>
            </a:r>
          </a:p>
        </p:txBody>
      </p:sp>
      <p:sp>
        <p:nvSpPr>
          <p:cNvPr id="34" name="Google Shape;1769;p110">
            <a:extLst>
              <a:ext uri="{FF2B5EF4-FFF2-40B4-BE49-F238E27FC236}">
                <a16:creationId xmlns:a16="http://schemas.microsoft.com/office/drawing/2014/main" id="{EF3CEB6E-B420-D8C6-DCB2-315D0C40BD35}"/>
              </a:ext>
            </a:extLst>
          </p:cNvPr>
          <p:cNvSpPr txBox="1"/>
          <p:nvPr/>
        </p:nvSpPr>
        <p:spPr>
          <a:xfrm>
            <a:off x="4738733" y="2462828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Numero di casi di test</a:t>
            </a:r>
          </a:p>
        </p:txBody>
      </p:sp>
      <p:sp>
        <p:nvSpPr>
          <p:cNvPr id="35" name="Google Shape;1769;p110">
            <a:extLst>
              <a:ext uri="{FF2B5EF4-FFF2-40B4-BE49-F238E27FC236}">
                <a16:creationId xmlns:a16="http://schemas.microsoft.com/office/drawing/2014/main" id="{C6894AB5-4EC4-B8F4-BE32-4E95CB5C4C47}"/>
              </a:ext>
            </a:extLst>
          </p:cNvPr>
          <p:cNvSpPr txBox="1"/>
          <p:nvPr/>
        </p:nvSpPr>
        <p:spPr>
          <a:xfrm>
            <a:off x="4738733" y="1876849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 (Produttività)</a:t>
            </a:r>
          </a:p>
        </p:txBody>
      </p:sp>
      <p:sp>
        <p:nvSpPr>
          <p:cNvPr id="36" name="Google Shape;1769;p110">
            <a:extLst>
              <a:ext uri="{FF2B5EF4-FFF2-40B4-BE49-F238E27FC236}">
                <a16:creationId xmlns:a16="http://schemas.microsoft.com/office/drawing/2014/main" id="{5515A447-7A9A-E7AF-FA9E-FE356FDBE689}"/>
              </a:ext>
            </a:extLst>
          </p:cNvPr>
          <p:cNvSpPr txBox="1"/>
          <p:nvPr/>
        </p:nvSpPr>
        <p:spPr>
          <a:xfrm>
            <a:off x="4738733" y="1286536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QLTY (Qualità)</a:t>
            </a:r>
          </a:p>
        </p:txBody>
      </p:sp>
    </p:spTree>
    <p:extLst>
      <p:ext uri="{BB962C8B-B14F-4D97-AF65-F5344CB8AC3E}">
        <p14:creationId xmlns:p14="http://schemas.microsoft.com/office/powerpoint/2010/main" val="219036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Style Thesis Defense XL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429</Words>
  <Application>Microsoft Office PowerPoint</Application>
  <PresentationFormat>Presentazione su schermo (16:9)</PresentationFormat>
  <Paragraphs>121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Anaheim</vt:lpstr>
      <vt:lpstr>Montserrat ExtraBold</vt:lpstr>
      <vt:lpstr>Bebas Neue</vt:lpstr>
      <vt:lpstr>Arial</vt:lpstr>
      <vt:lpstr>Montserrat Medium</vt:lpstr>
      <vt:lpstr>Simple Style Thesis Defense XL by Slidesgo</vt:lpstr>
      <vt:lpstr>Valutazione empirica sull’efficacia del  Test-Driven Development per sistemi embedded</vt:lpstr>
      <vt:lpstr>TEST-DRIVEN DEVELOPMENT</vt:lpstr>
      <vt:lpstr>Presentazione standard di PowerPoint</vt:lpstr>
      <vt:lpstr>FOCUS DELLA RICERCA</vt:lpstr>
      <vt:lpstr>LETTERATURA</vt:lpstr>
      <vt:lpstr>STUDIO SPERIMENTALE</vt:lpstr>
      <vt:lpstr>STUDIO SPERIMENTALE</vt:lpstr>
      <vt:lpstr>TASK SPERIMENTALI</vt:lpstr>
      <vt:lpstr>ESTRAZIONE DATI </vt:lpstr>
      <vt:lpstr>RISULTATI</vt:lpstr>
      <vt:lpstr>RISULTATI - QUESTIONARI</vt:lpstr>
      <vt:lpstr>RISULTATI - INTERVISTE</vt:lpstr>
      <vt:lpstr>IMPLICAZIONI </vt:lpstr>
      <vt:lpstr>Grazie per l’attenzione</vt:lpstr>
      <vt:lpstr>FASI DELLO STUDIO</vt:lpstr>
      <vt:lpstr>Pipeline TDD</vt:lpstr>
      <vt:lpstr>ANALISI DATI</vt:lpstr>
      <vt:lpstr>VARIABILI DIPENDENTI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Valutazione empirica sull’efficacia di tecniche di Test-Driven Development per lo sviluppo di sistemi embedded</dc:title>
  <cp:lastModifiedBy>MICHELANGELO ESPOSITO</cp:lastModifiedBy>
  <cp:revision>31</cp:revision>
  <dcterms:modified xsi:type="dcterms:W3CDTF">2023-02-24T10:54:56Z</dcterms:modified>
</cp:coreProperties>
</file>